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861" r:id="rId2"/>
    <p:sldId id="1201" r:id="rId3"/>
    <p:sldId id="1202" r:id="rId4"/>
    <p:sldId id="1210" r:id="rId5"/>
    <p:sldId id="1211" r:id="rId6"/>
    <p:sldId id="1212" r:id="rId7"/>
    <p:sldId id="1213" r:id="rId8"/>
    <p:sldId id="1214" r:id="rId9"/>
    <p:sldId id="1208" r:id="rId10"/>
    <p:sldId id="1215" r:id="rId11"/>
    <p:sldId id="1216" r:id="rId12"/>
    <p:sldId id="1217" r:id="rId13"/>
    <p:sldId id="1218" r:id="rId14"/>
    <p:sldId id="1219"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86" autoAdjust="0"/>
    <p:restoredTop sz="88462" autoAdjust="0"/>
  </p:normalViewPr>
  <p:slideViewPr>
    <p:cSldViewPr>
      <p:cViewPr varScale="1">
        <p:scale>
          <a:sx n="161" d="100"/>
          <a:sy n="161" d="100"/>
        </p:scale>
        <p:origin x="200" y="116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6/30/22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839041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3344260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152585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1711685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1514560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930600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730470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91944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256982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836675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145762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779803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967744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Timothy 6 (Part A) </a:t>
            </a:r>
            <a:r>
              <a:rPr lang="en-US" sz="4400" kern="0" dirty="0" err="1">
                <a:solidFill>
                  <a:srgbClr val="FFFF00"/>
                </a:solidFill>
                <a:latin typeface="+mn-lt"/>
                <a:ea typeface="+mn-ea"/>
                <a:cs typeface="+mn-cs"/>
              </a:rPr>
              <a:t>v1</a:t>
            </a:r>
            <a:r>
              <a:rPr lang="en-US" sz="4400" kern="0" dirty="0">
                <a:solidFill>
                  <a:srgbClr val="FFFF00"/>
                </a:solidFill>
                <a:latin typeface="+mn-lt"/>
                <a:ea typeface="+mn-ea"/>
                <a:cs typeface="+mn-cs"/>
              </a:rPr>
              <a:t>-10</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902191" y="807255"/>
            <a:ext cx="7051587"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Godliness with contentment is great gain</a:t>
            </a:r>
          </a:p>
        </p:txBody>
      </p:sp>
      <p:sp>
        <p:nvSpPr>
          <p:cNvPr id="11" name="TextBox 10">
            <a:extLst>
              <a:ext uri="{FF2B5EF4-FFF2-40B4-BE49-F238E27FC236}">
                <a16:creationId xmlns:a16="http://schemas.microsoft.com/office/drawing/2014/main" id="{0ED184BA-8FA6-ACA5-39D7-B6ADFAF0DB74}"/>
              </a:ext>
            </a:extLst>
          </p:cNvPr>
          <p:cNvSpPr txBox="1"/>
          <p:nvPr/>
        </p:nvSpPr>
        <p:spPr>
          <a:xfrm>
            <a:off x="1376510" y="265212"/>
            <a:ext cx="352839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My kingdom is not of this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very different to the world</a:t>
            </a:r>
          </a:p>
        </p:txBody>
      </p:sp>
      <p:sp>
        <p:nvSpPr>
          <p:cNvPr id="7" name="TextBox 6">
            <a:extLst>
              <a:ext uri="{FF2B5EF4-FFF2-40B4-BE49-F238E27FC236}">
                <a16:creationId xmlns:a16="http://schemas.microsoft.com/office/drawing/2014/main" id="{1E4DE0D7-2C46-5B0F-DF38-FEE8508DB6BA}"/>
              </a:ext>
            </a:extLst>
          </p:cNvPr>
          <p:cNvSpPr txBox="1"/>
          <p:nvPr/>
        </p:nvSpPr>
        <p:spPr>
          <a:xfrm>
            <a:off x="0" y="20888"/>
            <a:ext cx="2627784"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Good Confession:  </a:t>
            </a:r>
          </a:p>
        </p:txBody>
      </p:sp>
      <p:sp>
        <p:nvSpPr>
          <p:cNvPr id="26" name="TextBox 25">
            <a:extLst>
              <a:ext uri="{FF2B5EF4-FFF2-40B4-BE49-F238E27FC236}">
                <a16:creationId xmlns:a16="http://schemas.microsoft.com/office/drawing/2014/main" id="{E3B49DDF-8E4F-11EB-477A-B53CC1E872FF}"/>
              </a:ext>
            </a:extLst>
          </p:cNvPr>
          <p:cNvSpPr txBox="1"/>
          <p:nvPr/>
        </p:nvSpPr>
        <p:spPr>
          <a:xfrm>
            <a:off x="1547664" y="5343505"/>
            <a:ext cx="4983152" cy="369332"/>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....imagining that godliness is a means of gain.</a:t>
            </a:r>
            <a:r>
              <a:rPr lang="en-AU" dirty="0"/>
              <a:t> </a:t>
            </a:r>
            <a:endParaRPr lang="en-AU" dirty="0">
              <a:latin typeface="Comic Sans MS" panose="030F0902030302020204" pitchFamily="66" charset="0"/>
            </a:endParaRPr>
          </a:p>
        </p:txBody>
      </p:sp>
      <p:sp>
        <p:nvSpPr>
          <p:cNvPr id="14" name="TextBox 13">
            <a:extLst>
              <a:ext uri="{FF2B5EF4-FFF2-40B4-BE49-F238E27FC236}">
                <a16:creationId xmlns:a16="http://schemas.microsoft.com/office/drawing/2014/main" id="{564C786C-EB4C-61E1-C698-97B96BD81BF0}"/>
              </a:ext>
            </a:extLst>
          </p:cNvPr>
          <p:cNvSpPr txBox="1"/>
          <p:nvPr/>
        </p:nvSpPr>
        <p:spPr>
          <a:xfrm>
            <a:off x="4716016" y="265211"/>
            <a:ext cx="428002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bears witness to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Everyone of truth listens to Jesus</a:t>
            </a:r>
          </a:p>
        </p:txBody>
      </p:sp>
      <p:sp>
        <p:nvSpPr>
          <p:cNvPr id="15" name="TextBox 14">
            <a:extLst>
              <a:ext uri="{FF2B5EF4-FFF2-40B4-BE49-F238E27FC236}">
                <a16:creationId xmlns:a16="http://schemas.microsoft.com/office/drawing/2014/main" id="{05A11190-2C3A-A468-EDDC-10A6137E3F72}"/>
              </a:ext>
            </a:extLst>
          </p:cNvPr>
          <p:cNvSpPr txBox="1"/>
          <p:nvPr/>
        </p:nvSpPr>
        <p:spPr>
          <a:xfrm>
            <a:off x="3131840" y="2099"/>
            <a:ext cx="5112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Our faith – what we truly believe</a:t>
            </a:r>
          </a:p>
        </p:txBody>
      </p:sp>
      <p:cxnSp>
        <p:nvCxnSpPr>
          <p:cNvPr id="3" name="Straight Connector 2">
            <a:extLst>
              <a:ext uri="{FF2B5EF4-FFF2-40B4-BE49-F238E27FC236}">
                <a16:creationId xmlns:a16="http://schemas.microsoft.com/office/drawing/2014/main" id="{6DF21875-6F3F-A80A-3B7D-6A408FCE12C8}"/>
              </a:ext>
            </a:extLst>
          </p:cNvPr>
          <p:cNvCxnSpPr/>
          <p:nvPr/>
        </p:nvCxnSpPr>
        <p:spPr>
          <a:xfrm>
            <a:off x="163738" y="841276"/>
            <a:ext cx="8816524" cy="0"/>
          </a:xfrm>
          <a:prstGeom prst="line">
            <a:avLst/>
          </a:prstGeom>
        </p:spPr>
        <p:style>
          <a:lnRef idx="2">
            <a:schemeClr val="accent1"/>
          </a:lnRef>
          <a:fillRef idx="0">
            <a:schemeClr val="accent1"/>
          </a:fillRef>
          <a:effectRef idx="1">
            <a:schemeClr val="accent1"/>
          </a:effectRef>
          <a:fontRef idx="minor">
            <a:schemeClr val="tx1"/>
          </a:fontRef>
        </p:style>
      </p:cxnSp>
      <p:pic>
        <p:nvPicPr>
          <p:cNvPr id="5" name="Graphic 4" descr="Key outline">
            <a:extLst>
              <a:ext uri="{FF2B5EF4-FFF2-40B4-BE49-F238E27FC236}">
                <a16:creationId xmlns:a16="http://schemas.microsoft.com/office/drawing/2014/main" id="{A60BD2BC-D043-2BCB-A1E5-475ED3F78B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500" y="143752"/>
            <a:ext cx="889248" cy="889248"/>
          </a:xfrm>
          <a:prstGeom prst="rect">
            <a:avLst/>
          </a:prstGeom>
        </p:spPr>
      </p:pic>
      <p:sp>
        <p:nvSpPr>
          <p:cNvPr id="19" name="TextBox 18">
            <a:extLst>
              <a:ext uri="{FF2B5EF4-FFF2-40B4-BE49-F238E27FC236}">
                <a16:creationId xmlns:a16="http://schemas.microsoft.com/office/drawing/2014/main" id="{4D768FA9-5251-A9BD-2E0E-AAFB09CFF8A8}"/>
              </a:ext>
            </a:extLst>
          </p:cNvPr>
          <p:cNvSpPr txBox="1"/>
          <p:nvPr/>
        </p:nvSpPr>
        <p:spPr>
          <a:xfrm>
            <a:off x="0" y="1243997"/>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 I need is “Godliness”.  Am I content with that?</a:t>
            </a:r>
          </a:p>
          <a:p>
            <a:pPr marL="182563" indent="-182563">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about “self-sufficiency”,     but “sufficiency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Contentment in all things (with much or little; in achievement or failure; in all circumstances)</a:t>
            </a:r>
          </a:p>
        </p:txBody>
      </p:sp>
      <p:sp>
        <p:nvSpPr>
          <p:cNvPr id="29" name="TextBox 28">
            <a:extLst>
              <a:ext uri="{FF2B5EF4-FFF2-40B4-BE49-F238E27FC236}">
                <a16:creationId xmlns:a16="http://schemas.microsoft.com/office/drawing/2014/main" id="{9FC89C8B-EA71-66F1-C3CD-12FC08AC7F00}"/>
              </a:ext>
            </a:extLst>
          </p:cNvPr>
          <p:cNvSpPr txBox="1"/>
          <p:nvPr/>
        </p:nvSpPr>
        <p:spPr>
          <a:xfrm>
            <a:off x="29900" y="2022727"/>
            <a:ext cx="8595444" cy="477054"/>
          </a:xfrm>
          <a:prstGeom prst="rect">
            <a:avLst/>
          </a:prstGeom>
          <a:noFill/>
          <a:ln>
            <a:noFill/>
          </a:ln>
        </p:spPr>
        <p:txBody>
          <a:bodyPr wrap="square" rtlCol="0">
            <a:spAutoFit/>
          </a:bodyPr>
          <a:lstStyle/>
          <a:p>
            <a:pPr marL="317500" indent="-317500"/>
            <a:r>
              <a:rPr lang="en-AU" sz="2500" dirty="0">
                <a:solidFill>
                  <a:srgbClr val="FFFF00"/>
                </a:solidFill>
                <a:latin typeface="Times New Roman" panose="02020603050405020304" pitchFamily="18" charset="0"/>
                <a:cs typeface="Times New Roman" panose="02020603050405020304" pitchFamily="18" charset="0"/>
              </a:rPr>
              <a:t>Godliness found in the Words of Jesus and Godly Teaching</a:t>
            </a:r>
          </a:p>
        </p:txBody>
      </p:sp>
      <p:sp>
        <p:nvSpPr>
          <p:cNvPr id="30" name="TextBox 29">
            <a:extLst>
              <a:ext uri="{FF2B5EF4-FFF2-40B4-BE49-F238E27FC236}">
                <a16:creationId xmlns:a16="http://schemas.microsoft.com/office/drawing/2014/main" id="{A4A704B1-B23A-1A57-10B5-501764A32216}"/>
              </a:ext>
            </a:extLst>
          </p:cNvPr>
          <p:cNvSpPr txBox="1"/>
          <p:nvPr/>
        </p:nvSpPr>
        <p:spPr>
          <a:xfrm>
            <a:off x="13997" y="2389692"/>
            <a:ext cx="9127163"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Disciples of Jesus live with selfless Godliness, the Kingdom of God breaks into the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(different teaching to Jesus) – Puffed up;  Knows nothing.</a:t>
            </a:r>
          </a:p>
        </p:txBody>
      </p:sp>
      <p:sp>
        <p:nvSpPr>
          <p:cNvPr id="31" name="TextBox 30">
            <a:extLst>
              <a:ext uri="{FF2B5EF4-FFF2-40B4-BE49-F238E27FC236}">
                <a16:creationId xmlns:a16="http://schemas.microsoft.com/office/drawing/2014/main" id="{EB82B69D-6AB8-831F-198B-50DEEF4E931E}"/>
              </a:ext>
            </a:extLst>
          </p:cNvPr>
          <p:cNvSpPr txBox="1"/>
          <p:nvPr/>
        </p:nvSpPr>
        <p:spPr>
          <a:xfrm>
            <a:off x="6046" y="2937127"/>
            <a:ext cx="489885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Imagining that Godliness is a means of gain</a:t>
            </a:r>
          </a:p>
        </p:txBody>
      </p:sp>
      <p:sp>
        <p:nvSpPr>
          <p:cNvPr id="32" name="TextBox 31">
            <a:extLst>
              <a:ext uri="{FF2B5EF4-FFF2-40B4-BE49-F238E27FC236}">
                <a16:creationId xmlns:a16="http://schemas.microsoft.com/office/drawing/2014/main" id="{7D5E0A5E-245D-5F33-E938-2C9208E487DA}"/>
              </a:ext>
            </a:extLst>
          </p:cNvPr>
          <p:cNvSpPr txBox="1"/>
          <p:nvPr/>
        </p:nvSpPr>
        <p:spPr>
          <a:xfrm>
            <a:off x="4628552" y="2976606"/>
            <a:ext cx="450940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Product of a corrupt mind. Don’t know truth.</a:t>
            </a:r>
          </a:p>
        </p:txBody>
      </p:sp>
      <p:sp>
        <p:nvSpPr>
          <p:cNvPr id="16" name="TextBox 15">
            <a:extLst>
              <a:ext uri="{FF2B5EF4-FFF2-40B4-BE49-F238E27FC236}">
                <a16:creationId xmlns:a16="http://schemas.microsoft.com/office/drawing/2014/main" id="{4D863D27-8619-4702-D923-95983E733D56}"/>
              </a:ext>
            </a:extLst>
          </p:cNvPr>
          <p:cNvSpPr txBox="1"/>
          <p:nvPr/>
        </p:nvSpPr>
        <p:spPr>
          <a:xfrm>
            <a:off x="199676" y="3262853"/>
            <a:ext cx="8938278"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Prosperity theology</a:t>
            </a:r>
            <a:r>
              <a:rPr lang="en-AU" dirty="0">
                <a:solidFill>
                  <a:schemeClr val="bg1"/>
                </a:solidFill>
                <a:latin typeface="Times New Roman" panose="02020603050405020304" pitchFamily="18" charset="0"/>
                <a:cs typeface="Times New Roman" panose="02020603050405020304" pitchFamily="18" charset="0"/>
              </a:rPr>
              <a:t> – a common and popular false teaching that appeals to worldliness.  “God will bless you with physical prosperity.”  (The exact opposite of what Jesus taught.)</a:t>
            </a:r>
          </a:p>
          <a:p>
            <a:pPr marL="182563" indent="-182563">
              <a:buFont typeface="Arial" panose="020B0604020202020204" pitchFamily="34" charset="0"/>
              <a:buChar char="•"/>
            </a:pP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109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E3B49DDF-8E4F-11EB-477A-B53CC1E872FF}"/>
              </a:ext>
            </a:extLst>
          </p:cNvPr>
          <p:cNvSpPr txBox="1"/>
          <p:nvPr/>
        </p:nvSpPr>
        <p:spPr>
          <a:xfrm>
            <a:off x="413792" y="0"/>
            <a:ext cx="7542584" cy="1477328"/>
          </a:xfrm>
          <a:prstGeom prst="rect">
            <a:avLst/>
          </a:prstGeom>
          <a:solidFill>
            <a:schemeClr val="bg1"/>
          </a:solidFill>
        </p:spPr>
        <p:txBody>
          <a:bodyPr wrap="square">
            <a:spAutoFit/>
          </a:bodyPr>
          <a:lstStyle/>
          <a:p>
            <a:r>
              <a:rPr lang="en-US" dirty="0">
                <a:latin typeface="Comic Sans MS" panose="030F0902030302020204" pitchFamily="66" charset="0"/>
                <a:ea typeface="Times New Roman" panose="02020603050405020304" pitchFamily="18" charset="0"/>
                <a:cs typeface="Times New Roman" panose="02020603050405020304" pitchFamily="18" charset="0"/>
              </a:rPr>
              <a:t>Matthew 6:</a:t>
            </a:r>
            <a:r>
              <a:rPr lang="en-AU" dirty="0">
                <a:latin typeface="Comic Sans MS" panose="030F0902030302020204" pitchFamily="66" charset="0"/>
                <a:ea typeface="Times New Roman" panose="02020603050405020304" pitchFamily="18" charset="0"/>
                <a:cs typeface="Times New Roman" panose="02020603050405020304" pitchFamily="18" charset="0"/>
              </a:rPr>
              <a:t> (ESV)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“Do not lay up for yourselves treasures on earth, where moth and rust destroy and where thieves break in and steal,</a:t>
            </a:r>
            <a:r>
              <a:rPr lang="en-US" dirty="0">
                <a:latin typeface="Comic Sans MS" panose="030F0902030302020204" pitchFamily="66" charset="0"/>
                <a:ea typeface="Times New Roman" panose="02020603050405020304" pitchFamily="18" charset="0"/>
                <a:cs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20 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lay up for yourselves treasures in heaven, where neither moth nor rust destroys and where thieves do not break in and steal.</a:t>
            </a:r>
            <a:r>
              <a:rPr lang="en-US" dirty="0">
                <a:latin typeface="Comic Sans MS" panose="030F0902030302020204" pitchFamily="66" charset="0"/>
                <a:ea typeface="Times New Roman" panose="02020603050405020304" pitchFamily="18" charset="0"/>
                <a:cs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21 </a:t>
            </a:r>
            <a:r>
              <a:rPr lang="en-US"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where your treasure is, there your heart will be also.</a:t>
            </a:r>
            <a:endParaRPr lang="en-AU" dirty="0">
              <a:latin typeface="Comic Sans MS" panose="030F0902030302020204" pitchFamily="66" charset="0"/>
            </a:endParaRPr>
          </a:p>
        </p:txBody>
      </p:sp>
    </p:spTree>
    <p:extLst>
      <p:ext uri="{BB962C8B-B14F-4D97-AF65-F5344CB8AC3E}">
        <p14:creationId xmlns:p14="http://schemas.microsoft.com/office/powerpoint/2010/main" val="223466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902191" y="807255"/>
            <a:ext cx="7051587"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Godliness with contentment is great gain</a:t>
            </a:r>
          </a:p>
        </p:txBody>
      </p:sp>
      <p:sp>
        <p:nvSpPr>
          <p:cNvPr id="11" name="TextBox 10">
            <a:extLst>
              <a:ext uri="{FF2B5EF4-FFF2-40B4-BE49-F238E27FC236}">
                <a16:creationId xmlns:a16="http://schemas.microsoft.com/office/drawing/2014/main" id="{0ED184BA-8FA6-ACA5-39D7-B6ADFAF0DB74}"/>
              </a:ext>
            </a:extLst>
          </p:cNvPr>
          <p:cNvSpPr txBox="1"/>
          <p:nvPr/>
        </p:nvSpPr>
        <p:spPr>
          <a:xfrm>
            <a:off x="1376510" y="265212"/>
            <a:ext cx="352839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My kingdom is not of this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very different to the world</a:t>
            </a:r>
          </a:p>
        </p:txBody>
      </p:sp>
      <p:sp>
        <p:nvSpPr>
          <p:cNvPr id="7" name="TextBox 6">
            <a:extLst>
              <a:ext uri="{FF2B5EF4-FFF2-40B4-BE49-F238E27FC236}">
                <a16:creationId xmlns:a16="http://schemas.microsoft.com/office/drawing/2014/main" id="{1E4DE0D7-2C46-5B0F-DF38-FEE8508DB6BA}"/>
              </a:ext>
            </a:extLst>
          </p:cNvPr>
          <p:cNvSpPr txBox="1"/>
          <p:nvPr/>
        </p:nvSpPr>
        <p:spPr>
          <a:xfrm>
            <a:off x="0" y="20888"/>
            <a:ext cx="2627784"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Good Confession:  </a:t>
            </a:r>
          </a:p>
        </p:txBody>
      </p:sp>
      <p:sp>
        <p:nvSpPr>
          <p:cNvPr id="26" name="TextBox 25">
            <a:extLst>
              <a:ext uri="{FF2B5EF4-FFF2-40B4-BE49-F238E27FC236}">
                <a16:creationId xmlns:a16="http://schemas.microsoft.com/office/drawing/2014/main" id="{E3B49DDF-8E4F-11EB-477A-B53CC1E872FF}"/>
              </a:ext>
            </a:extLst>
          </p:cNvPr>
          <p:cNvSpPr txBox="1"/>
          <p:nvPr/>
        </p:nvSpPr>
        <p:spPr>
          <a:xfrm>
            <a:off x="1547664" y="5343505"/>
            <a:ext cx="4983152" cy="369332"/>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....imagining that godliness is a means of gain.</a:t>
            </a:r>
            <a:r>
              <a:rPr lang="en-AU" dirty="0"/>
              <a:t> </a:t>
            </a:r>
            <a:endParaRPr lang="en-AU" dirty="0">
              <a:latin typeface="Comic Sans MS" panose="030F0902030302020204" pitchFamily="66" charset="0"/>
            </a:endParaRPr>
          </a:p>
        </p:txBody>
      </p:sp>
      <p:sp>
        <p:nvSpPr>
          <p:cNvPr id="14" name="TextBox 13">
            <a:extLst>
              <a:ext uri="{FF2B5EF4-FFF2-40B4-BE49-F238E27FC236}">
                <a16:creationId xmlns:a16="http://schemas.microsoft.com/office/drawing/2014/main" id="{564C786C-EB4C-61E1-C698-97B96BD81BF0}"/>
              </a:ext>
            </a:extLst>
          </p:cNvPr>
          <p:cNvSpPr txBox="1"/>
          <p:nvPr/>
        </p:nvSpPr>
        <p:spPr>
          <a:xfrm>
            <a:off x="4716016" y="265211"/>
            <a:ext cx="428002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bears witness to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Everyone of truth listens to Jesus</a:t>
            </a:r>
          </a:p>
        </p:txBody>
      </p:sp>
      <p:sp>
        <p:nvSpPr>
          <p:cNvPr id="15" name="TextBox 14">
            <a:extLst>
              <a:ext uri="{FF2B5EF4-FFF2-40B4-BE49-F238E27FC236}">
                <a16:creationId xmlns:a16="http://schemas.microsoft.com/office/drawing/2014/main" id="{05A11190-2C3A-A468-EDDC-10A6137E3F72}"/>
              </a:ext>
            </a:extLst>
          </p:cNvPr>
          <p:cNvSpPr txBox="1"/>
          <p:nvPr/>
        </p:nvSpPr>
        <p:spPr>
          <a:xfrm>
            <a:off x="3131840" y="2099"/>
            <a:ext cx="5112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Our faith – what we truly believe</a:t>
            </a:r>
          </a:p>
        </p:txBody>
      </p:sp>
      <p:cxnSp>
        <p:nvCxnSpPr>
          <p:cNvPr id="3" name="Straight Connector 2">
            <a:extLst>
              <a:ext uri="{FF2B5EF4-FFF2-40B4-BE49-F238E27FC236}">
                <a16:creationId xmlns:a16="http://schemas.microsoft.com/office/drawing/2014/main" id="{6DF21875-6F3F-A80A-3B7D-6A408FCE12C8}"/>
              </a:ext>
            </a:extLst>
          </p:cNvPr>
          <p:cNvCxnSpPr/>
          <p:nvPr/>
        </p:nvCxnSpPr>
        <p:spPr>
          <a:xfrm>
            <a:off x="163738" y="841276"/>
            <a:ext cx="8816524" cy="0"/>
          </a:xfrm>
          <a:prstGeom prst="line">
            <a:avLst/>
          </a:prstGeom>
        </p:spPr>
        <p:style>
          <a:lnRef idx="2">
            <a:schemeClr val="accent1"/>
          </a:lnRef>
          <a:fillRef idx="0">
            <a:schemeClr val="accent1"/>
          </a:fillRef>
          <a:effectRef idx="1">
            <a:schemeClr val="accent1"/>
          </a:effectRef>
          <a:fontRef idx="minor">
            <a:schemeClr val="tx1"/>
          </a:fontRef>
        </p:style>
      </p:cxnSp>
      <p:pic>
        <p:nvPicPr>
          <p:cNvPr id="5" name="Graphic 4" descr="Key outline">
            <a:extLst>
              <a:ext uri="{FF2B5EF4-FFF2-40B4-BE49-F238E27FC236}">
                <a16:creationId xmlns:a16="http://schemas.microsoft.com/office/drawing/2014/main" id="{A60BD2BC-D043-2BCB-A1E5-475ED3F78B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500" y="143752"/>
            <a:ext cx="889248" cy="889248"/>
          </a:xfrm>
          <a:prstGeom prst="rect">
            <a:avLst/>
          </a:prstGeom>
        </p:spPr>
      </p:pic>
      <p:sp>
        <p:nvSpPr>
          <p:cNvPr id="19" name="TextBox 18">
            <a:extLst>
              <a:ext uri="{FF2B5EF4-FFF2-40B4-BE49-F238E27FC236}">
                <a16:creationId xmlns:a16="http://schemas.microsoft.com/office/drawing/2014/main" id="{4D768FA9-5251-A9BD-2E0E-AAFB09CFF8A8}"/>
              </a:ext>
            </a:extLst>
          </p:cNvPr>
          <p:cNvSpPr txBox="1"/>
          <p:nvPr/>
        </p:nvSpPr>
        <p:spPr>
          <a:xfrm>
            <a:off x="0" y="1243997"/>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 I need is “Godliness”.  Am I content with that?</a:t>
            </a:r>
          </a:p>
          <a:p>
            <a:pPr marL="182563" indent="-182563">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about “self-sufficiency”,     but “sufficiency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Contentment in all things (with much or little; in achievement or failure; in all circumstances)</a:t>
            </a:r>
          </a:p>
        </p:txBody>
      </p:sp>
      <p:sp>
        <p:nvSpPr>
          <p:cNvPr id="29" name="TextBox 28">
            <a:extLst>
              <a:ext uri="{FF2B5EF4-FFF2-40B4-BE49-F238E27FC236}">
                <a16:creationId xmlns:a16="http://schemas.microsoft.com/office/drawing/2014/main" id="{9FC89C8B-EA71-66F1-C3CD-12FC08AC7F00}"/>
              </a:ext>
            </a:extLst>
          </p:cNvPr>
          <p:cNvSpPr txBox="1"/>
          <p:nvPr/>
        </p:nvSpPr>
        <p:spPr>
          <a:xfrm>
            <a:off x="29900" y="2022727"/>
            <a:ext cx="8595444" cy="477054"/>
          </a:xfrm>
          <a:prstGeom prst="rect">
            <a:avLst/>
          </a:prstGeom>
          <a:noFill/>
          <a:ln>
            <a:noFill/>
          </a:ln>
        </p:spPr>
        <p:txBody>
          <a:bodyPr wrap="square" rtlCol="0">
            <a:spAutoFit/>
          </a:bodyPr>
          <a:lstStyle/>
          <a:p>
            <a:pPr marL="317500" indent="-317500"/>
            <a:r>
              <a:rPr lang="en-AU" sz="2500" dirty="0">
                <a:solidFill>
                  <a:srgbClr val="FFFF00"/>
                </a:solidFill>
                <a:latin typeface="Times New Roman" panose="02020603050405020304" pitchFamily="18" charset="0"/>
                <a:cs typeface="Times New Roman" panose="02020603050405020304" pitchFamily="18" charset="0"/>
              </a:rPr>
              <a:t>Godliness found in the Words of Jesus and Godly Teaching</a:t>
            </a:r>
          </a:p>
        </p:txBody>
      </p:sp>
      <p:sp>
        <p:nvSpPr>
          <p:cNvPr id="30" name="TextBox 29">
            <a:extLst>
              <a:ext uri="{FF2B5EF4-FFF2-40B4-BE49-F238E27FC236}">
                <a16:creationId xmlns:a16="http://schemas.microsoft.com/office/drawing/2014/main" id="{A4A704B1-B23A-1A57-10B5-501764A32216}"/>
              </a:ext>
            </a:extLst>
          </p:cNvPr>
          <p:cNvSpPr txBox="1"/>
          <p:nvPr/>
        </p:nvSpPr>
        <p:spPr>
          <a:xfrm>
            <a:off x="13997" y="2389692"/>
            <a:ext cx="9127163"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Disciples of Jesus live with selfless Godliness, the Kingdom of God breaks into the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(different teaching to Jesus) – Puffed up;  Knows nothing.</a:t>
            </a:r>
          </a:p>
        </p:txBody>
      </p:sp>
      <p:sp>
        <p:nvSpPr>
          <p:cNvPr id="31" name="TextBox 30">
            <a:extLst>
              <a:ext uri="{FF2B5EF4-FFF2-40B4-BE49-F238E27FC236}">
                <a16:creationId xmlns:a16="http://schemas.microsoft.com/office/drawing/2014/main" id="{EB82B69D-6AB8-831F-198B-50DEEF4E931E}"/>
              </a:ext>
            </a:extLst>
          </p:cNvPr>
          <p:cNvSpPr txBox="1"/>
          <p:nvPr/>
        </p:nvSpPr>
        <p:spPr>
          <a:xfrm>
            <a:off x="6046" y="2937127"/>
            <a:ext cx="489885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Imagining that Godliness is a means of gain</a:t>
            </a:r>
          </a:p>
        </p:txBody>
      </p:sp>
      <p:sp>
        <p:nvSpPr>
          <p:cNvPr id="32" name="TextBox 31">
            <a:extLst>
              <a:ext uri="{FF2B5EF4-FFF2-40B4-BE49-F238E27FC236}">
                <a16:creationId xmlns:a16="http://schemas.microsoft.com/office/drawing/2014/main" id="{7D5E0A5E-245D-5F33-E938-2C9208E487DA}"/>
              </a:ext>
            </a:extLst>
          </p:cNvPr>
          <p:cNvSpPr txBox="1"/>
          <p:nvPr/>
        </p:nvSpPr>
        <p:spPr>
          <a:xfrm>
            <a:off x="4628552" y="2976606"/>
            <a:ext cx="450940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Product of a corrupt mind. Don’t know truth.</a:t>
            </a:r>
          </a:p>
        </p:txBody>
      </p:sp>
      <p:sp>
        <p:nvSpPr>
          <p:cNvPr id="16" name="TextBox 15">
            <a:extLst>
              <a:ext uri="{FF2B5EF4-FFF2-40B4-BE49-F238E27FC236}">
                <a16:creationId xmlns:a16="http://schemas.microsoft.com/office/drawing/2014/main" id="{4D863D27-8619-4702-D923-95983E733D56}"/>
              </a:ext>
            </a:extLst>
          </p:cNvPr>
          <p:cNvSpPr txBox="1"/>
          <p:nvPr/>
        </p:nvSpPr>
        <p:spPr>
          <a:xfrm>
            <a:off x="199676" y="3262853"/>
            <a:ext cx="8938278"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Prosperity theology</a:t>
            </a:r>
            <a:r>
              <a:rPr lang="en-AU" dirty="0">
                <a:solidFill>
                  <a:schemeClr val="bg1"/>
                </a:solidFill>
                <a:latin typeface="Times New Roman" panose="02020603050405020304" pitchFamily="18" charset="0"/>
                <a:cs typeface="Times New Roman" panose="02020603050405020304" pitchFamily="18" charset="0"/>
              </a:rPr>
              <a:t> – a common and popular false teaching that appeals to worldliness.  “God will bless you with physical prosperity.”  (The exact opposite of what Jesus taught.)</a:t>
            </a:r>
          </a:p>
        </p:txBody>
      </p:sp>
      <p:sp>
        <p:nvSpPr>
          <p:cNvPr id="2" name="Rectangle 1">
            <a:extLst>
              <a:ext uri="{FF2B5EF4-FFF2-40B4-BE49-F238E27FC236}">
                <a16:creationId xmlns:a16="http://schemas.microsoft.com/office/drawing/2014/main" id="{778A6744-DA7B-FB4F-0276-08582B0F0F3D}"/>
              </a:ext>
            </a:extLst>
          </p:cNvPr>
          <p:cNvSpPr/>
          <p:nvPr/>
        </p:nvSpPr>
        <p:spPr>
          <a:xfrm>
            <a:off x="60750" y="2976606"/>
            <a:ext cx="9022499" cy="932578"/>
          </a:xfrm>
          <a:prstGeom prst="rect">
            <a:avLst/>
          </a:prstGeom>
          <a:noFill/>
          <a:ln w="127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7" name="TextBox 16">
            <a:extLst>
              <a:ext uri="{FF2B5EF4-FFF2-40B4-BE49-F238E27FC236}">
                <a16:creationId xmlns:a16="http://schemas.microsoft.com/office/drawing/2014/main" id="{F004DF5C-DC2A-8FFB-4625-0D5020B56191}"/>
              </a:ext>
            </a:extLst>
          </p:cNvPr>
          <p:cNvSpPr txBox="1"/>
          <p:nvPr/>
        </p:nvSpPr>
        <p:spPr>
          <a:xfrm>
            <a:off x="892" y="3938714"/>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we have food to eat and clothes to wear, enough when content in Christ</a:t>
            </a:r>
          </a:p>
        </p:txBody>
      </p:sp>
      <p:sp>
        <p:nvSpPr>
          <p:cNvPr id="18" name="TextBox 17">
            <a:extLst>
              <a:ext uri="{FF2B5EF4-FFF2-40B4-BE49-F238E27FC236}">
                <a16:creationId xmlns:a16="http://schemas.microsoft.com/office/drawing/2014/main" id="{7A72CA9C-1C57-A769-2D01-E8ACC2EB1A2C}"/>
              </a:ext>
            </a:extLst>
          </p:cNvPr>
          <p:cNvSpPr txBox="1"/>
          <p:nvPr/>
        </p:nvSpPr>
        <p:spPr>
          <a:xfrm>
            <a:off x="8844" y="4224961"/>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desire to be rich fall into temptation;  a snare; senseless &amp; harmful desires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Chasing wealth leads to spiritual ruination. </a:t>
            </a:r>
          </a:p>
        </p:txBody>
      </p:sp>
    </p:spTree>
    <p:extLst>
      <p:ext uri="{BB962C8B-B14F-4D97-AF65-F5344CB8AC3E}">
        <p14:creationId xmlns:p14="http://schemas.microsoft.com/office/powerpoint/2010/main" val="91615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E3B49DDF-8E4F-11EB-477A-B53CC1E872FF}"/>
              </a:ext>
            </a:extLst>
          </p:cNvPr>
          <p:cNvSpPr txBox="1"/>
          <p:nvPr/>
        </p:nvSpPr>
        <p:spPr>
          <a:xfrm>
            <a:off x="413792" y="0"/>
            <a:ext cx="7038528"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Matthew 19: (ESV) 24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it is easier for a camel to go through the eye of a needle than for a rich person to enter the kingdom of God.”</a:t>
            </a:r>
            <a:endParaRPr lang="en-AU" dirty="0">
              <a:latin typeface="Comic Sans MS" panose="030F0902030302020204" pitchFamily="66" charset="0"/>
            </a:endParaRPr>
          </a:p>
        </p:txBody>
      </p:sp>
      <p:sp>
        <p:nvSpPr>
          <p:cNvPr id="3" name="TextBox 2">
            <a:extLst>
              <a:ext uri="{FF2B5EF4-FFF2-40B4-BE49-F238E27FC236}">
                <a16:creationId xmlns:a16="http://schemas.microsoft.com/office/drawing/2014/main" id="{47938689-2A7E-271B-2269-A6368FFB970C}"/>
              </a:ext>
            </a:extLst>
          </p:cNvPr>
          <p:cNvSpPr txBox="1"/>
          <p:nvPr/>
        </p:nvSpPr>
        <p:spPr>
          <a:xfrm>
            <a:off x="485354" y="1200647"/>
            <a:ext cx="7542584" cy="3970318"/>
          </a:xfrm>
          <a:prstGeom prst="rect">
            <a:avLst/>
          </a:prstGeom>
          <a:solidFill>
            <a:schemeClr val="bg1"/>
          </a:solidFill>
        </p:spPr>
        <p:txBody>
          <a:bodyPr wrap="square">
            <a:spAutoFit/>
          </a:bodyPr>
          <a:lstStyle/>
          <a:p>
            <a:r>
              <a:rPr lang="en-US" dirty="0">
                <a:latin typeface="Comic Sans MS" panose="030F0902030302020204" pitchFamily="66" charset="0"/>
                <a:ea typeface="Times New Roman" panose="02020603050405020304" pitchFamily="18" charset="0"/>
              </a:rPr>
              <a:t>Mark 10: </a:t>
            </a:r>
            <a:r>
              <a:rPr lang="en-AU" dirty="0">
                <a:latin typeface="Comic Sans MS" panose="030F0902030302020204" pitchFamily="66" charset="0"/>
                <a:ea typeface="Times New Roman" panose="02020603050405020304" pitchFamily="18" charset="0"/>
              </a:rPr>
              <a:t>(ESV) </a:t>
            </a:r>
          </a:p>
          <a:p>
            <a:pPr indent="152400"/>
            <a:r>
              <a:rPr lang="en-US" b="1" baseline="30000" dirty="0">
                <a:latin typeface="Comic Sans MS" panose="030F0902030302020204" pitchFamily="66" charset="0"/>
                <a:ea typeface="Times New Roman" panose="02020603050405020304" pitchFamily="18" charset="0"/>
              </a:rPr>
              <a:t>17 </a:t>
            </a:r>
            <a:r>
              <a:rPr lang="en-US" dirty="0">
                <a:latin typeface="Comic Sans MS" panose="030F0902030302020204" pitchFamily="66" charset="0"/>
                <a:ea typeface="Times New Roman" panose="02020603050405020304" pitchFamily="18" charset="0"/>
              </a:rPr>
              <a:t>And as he was setting out on his journey, a man ran up and knelt before him and asked him, “Good Teacher, what must I do to inherit eternal life?” </a:t>
            </a:r>
            <a:r>
              <a:rPr lang="en-US" b="1" baseline="30000" dirty="0">
                <a:latin typeface="Comic Sans MS" panose="030F0902030302020204" pitchFamily="66" charset="0"/>
                <a:ea typeface="Times New Roman" panose="02020603050405020304" pitchFamily="18" charset="0"/>
              </a:rPr>
              <a:t>18 </a:t>
            </a:r>
            <a:r>
              <a:rPr lang="en-US" dirty="0">
                <a:latin typeface="Comic Sans MS" panose="030F0902030302020204" pitchFamily="66" charset="0"/>
                <a:ea typeface="Times New Roman" panose="02020603050405020304" pitchFamily="18" charset="0"/>
              </a:rPr>
              <a:t>And Jesus said to him, </a:t>
            </a:r>
            <a:r>
              <a:rPr lang="en-US" dirty="0">
                <a:solidFill>
                  <a:srgbClr val="FF0000"/>
                </a:solidFill>
                <a:latin typeface="Comic Sans MS" panose="030F0902030302020204" pitchFamily="66" charset="0"/>
                <a:ea typeface="Times New Roman" panose="02020603050405020304" pitchFamily="18" charset="0"/>
              </a:rPr>
              <a:t>“Why do you call me good? No one is good except God alone.</a:t>
            </a:r>
            <a:r>
              <a:rPr lang="en-US" dirty="0">
                <a:latin typeface="Comic Sans MS" panose="030F0902030302020204" pitchFamily="66" charset="0"/>
                <a:ea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rPr>
              <a:t>19 </a:t>
            </a:r>
            <a:r>
              <a:rPr lang="en-US" dirty="0">
                <a:solidFill>
                  <a:srgbClr val="FF0000"/>
                </a:solidFill>
                <a:latin typeface="Comic Sans MS" panose="030F0902030302020204" pitchFamily="66" charset="0"/>
                <a:ea typeface="Times New Roman" panose="02020603050405020304" pitchFamily="18" charset="0"/>
              </a:rPr>
              <a:t>You know the commandments: ‘Do not murder, Do not commit adultery, Do not steal, Do not bear false witness, Do not defraud, Honor your father and mother.’ ”</a:t>
            </a:r>
            <a:r>
              <a:rPr lang="en-US" dirty="0">
                <a:latin typeface="Comic Sans MS" panose="030F0902030302020204" pitchFamily="66" charset="0"/>
                <a:ea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rPr>
              <a:t>20 </a:t>
            </a:r>
            <a:r>
              <a:rPr lang="en-US" dirty="0">
                <a:latin typeface="Comic Sans MS" panose="030F0902030302020204" pitchFamily="66" charset="0"/>
                <a:ea typeface="Times New Roman" panose="02020603050405020304" pitchFamily="18" charset="0"/>
              </a:rPr>
              <a:t>And he said to him, “Teacher, all these I have kept from my youth.” </a:t>
            </a:r>
            <a:r>
              <a:rPr lang="en-US" b="1" baseline="30000" dirty="0">
                <a:latin typeface="Comic Sans MS" panose="030F0902030302020204" pitchFamily="66" charset="0"/>
                <a:ea typeface="Times New Roman" panose="02020603050405020304" pitchFamily="18" charset="0"/>
              </a:rPr>
              <a:t>21 </a:t>
            </a:r>
            <a:r>
              <a:rPr lang="en-US" dirty="0">
                <a:latin typeface="Comic Sans MS" panose="030F0902030302020204" pitchFamily="66" charset="0"/>
                <a:ea typeface="Times New Roman" panose="02020603050405020304" pitchFamily="18" charset="0"/>
              </a:rPr>
              <a:t>And Jesus, looking at him, loved him, and said to him, </a:t>
            </a:r>
            <a:r>
              <a:rPr lang="en-US" dirty="0">
                <a:solidFill>
                  <a:srgbClr val="FF0000"/>
                </a:solidFill>
                <a:latin typeface="Comic Sans MS" panose="030F0902030302020204" pitchFamily="66" charset="0"/>
                <a:ea typeface="Times New Roman" panose="02020603050405020304" pitchFamily="18" charset="0"/>
              </a:rPr>
              <a:t>“You lack one thing: go, sell all that you have and give to the poor, and you will have treasure in heaven; and come, follow me.”</a:t>
            </a:r>
            <a:r>
              <a:rPr lang="en-US" dirty="0">
                <a:latin typeface="Comic Sans MS" panose="030F0902030302020204" pitchFamily="66" charset="0"/>
                <a:ea typeface="Times New Roman" panose="02020603050405020304" pitchFamily="18" charset="0"/>
              </a:rPr>
              <a:t> </a:t>
            </a:r>
            <a:r>
              <a:rPr lang="en-US" b="1" baseline="30000" dirty="0">
                <a:latin typeface="Comic Sans MS" panose="030F0902030302020204" pitchFamily="66" charset="0"/>
                <a:ea typeface="Times New Roman" panose="02020603050405020304" pitchFamily="18" charset="0"/>
              </a:rPr>
              <a:t>22 </a:t>
            </a:r>
            <a:r>
              <a:rPr lang="en-US" dirty="0">
                <a:latin typeface="Comic Sans MS" panose="030F0902030302020204" pitchFamily="66" charset="0"/>
                <a:ea typeface="Times New Roman" panose="02020603050405020304" pitchFamily="18" charset="0"/>
              </a:rPr>
              <a:t>Disheartened by the saying, he went away sorrowful, for he had great possessions. </a:t>
            </a:r>
            <a:endParaRPr lang="en-AU" dirty="0">
              <a:latin typeface="Comic Sans MS" panose="030F0902030302020204" pitchFamily="66" charset="0"/>
              <a:ea typeface="Times New Roman" panose="02020603050405020304" pitchFamily="18" charset="0"/>
            </a:endParaRPr>
          </a:p>
          <a:p>
            <a:r>
              <a:rPr lang="en-US" b="1" baseline="30000" dirty="0">
                <a:latin typeface="Comic Sans MS" panose="030F0902030302020204" pitchFamily="66" charset="0"/>
                <a:ea typeface="Times New Roman" panose="02020603050405020304" pitchFamily="18" charset="0"/>
              </a:rPr>
              <a:t>23 </a:t>
            </a:r>
            <a:r>
              <a:rPr lang="en-US" dirty="0">
                <a:latin typeface="Comic Sans MS" panose="030F0902030302020204" pitchFamily="66" charset="0"/>
                <a:ea typeface="Times New Roman" panose="02020603050405020304" pitchFamily="18" charset="0"/>
              </a:rPr>
              <a:t>And Jesus looked around and said to his disciples, </a:t>
            </a:r>
            <a:r>
              <a:rPr lang="en-US" dirty="0">
                <a:solidFill>
                  <a:srgbClr val="FF0000"/>
                </a:solidFill>
                <a:latin typeface="Comic Sans MS" panose="030F0902030302020204" pitchFamily="66" charset="0"/>
                <a:ea typeface="Times New Roman" panose="02020603050405020304" pitchFamily="18" charset="0"/>
              </a:rPr>
              <a:t>“How difficult it will be for those who have wealth to enter the kingdom of God!”</a:t>
            </a:r>
            <a:endParaRPr lang="en-AU" dirty="0">
              <a:latin typeface="Comic Sans MS" panose="030F0902030302020204" pitchFamily="66" charset="0"/>
            </a:endParaRPr>
          </a:p>
        </p:txBody>
      </p:sp>
    </p:spTree>
    <p:extLst>
      <p:ext uri="{BB962C8B-B14F-4D97-AF65-F5344CB8AC3E}">
        <p14:creationId xmlns:p14="http://schemas.microsoft.com/office/powerpoint/2010/main" val="91978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902191" y="807255"/>
            <a:ext cx="7051587"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Godliness with contentment is great gain</a:t>
            </a:r>
          </a:p>
        </p:txBody>
      </p:sp>
      <p:sp>
        <p:nvSpPr>
          <p:cNvPr id="11" name="TextBox 10">
            <a:extLst>
              <a:ext uri="{FF2B5EF4-FFF2-40B4-BE49-F238E27FC236}">
                <a16:creationId xmlns:a16="http://schemas.microsoft.com/office/drawing/2014/main" id="{0ED184BA-8FA6-ACA5-39D7-B6ADFAF0DB74}"/>
              </a:ext>
            </a:extLst>
          </p:cNvPr>
          <p:cNvSpPr txBox="1"/>
          <p:nvPr/>
        </p:nvSpPr>
        <p:spPr>
          <a:xfrm>
            <a:off x="1376510" y="265212"/>
            <a:ext cx="352839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My kingdom is not of this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very different to the world</a:t>
            </a:r>
          </a:p>
        </p:txBody>
      </p:sp>
      <p:sp>
        <p:nvSpPr>
          <p:cNvPr id="7" name="TextBox 6">
            <a:extLst>
              <a:ext uri="{FF2B5EF4-FFF2-40B4-BE49-F238E27FC236}">
                <a16:creationId xmlns:a16="http://schemas.microsoft.com/office/drawing/2014/main" id="{1E4DE0D7-2C46-5B0F-DF38-FEE8508DB6BA}"/>
              </a:ext>
            </a:extLst>
          </p:cNvPr>
          <p:cNvSpPr txBox="1"/>
          <p:nvPr/>
        </p:nvSpPr>
        <p:spPr>
          <a:xfrm>
            <a:off x="0" y="20888"/>
            <a:ext cx="2627784"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Good Confession:  </a:t>
            </a:r>
          </a:p>
        </p:txBody>
      </p:sp>
      <p:sp>
        <p:nvSpPr>
          <p:cNvPr id="26" name="TextBox 25">
            <a:extLst>
              <a:ext uri="{FF2B5EF4-FFF2-40B4-BE49-F238E27FC236}">
                <a16:creationId xmlns:a16="http://schemas.microsoft.com/office/drawing/2014/main" id="{E3B49DDF-8E4F-11EB-477A-B53CC1E872FF}"/>
              </a:ext>
            </a:extLst>
          </p:cNvPr>
          <p:cNvSpPr txBox="1"/>
          <p:nvPr/>
        </p:nvSpPr>
        <p:spPr>
          <a:xfrm>
            <a:off x="2802528" y="5066570"/>
            <a:ext cx="6336704" cy="646331"/>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It is through this craving that some have wandered away from the faith and pierced themselves with many pangs.</a:t>
            </a:r>
            <a:endParaRPr lang="en-AU" dirty="0">
              <a:latin typeface="Comic Sans MS" panose="030F0902030302020204" pitchFamily="66" charset="0"/>
            </a:endParaRPr>
          </a:p>
        </p:txBody>
      </p:sp>
      <p:sp>
        <p:nvSpPr>
          <p:cNvPr id="14" name="TextBox 13">
            <a:extLst>
              <a:ext uri="{FF2B5EF4-FFF2-40B4-BE49-F238E27FC236}">
                <a16:creationId xmlns:a16="http://schemas.microsoft.com/office/drawing/2014/main" id="{564C786C-EB4C-61E1-C698-97B96BD81BF0}"/>
              </a:ext>
            </a:extLst>
          </p:cNvPr>
          <p:cNvSpPr txBox="1"/>
          <p:nvPr/>
        </p:nvSpPr>
        <p:spPr>
          <a:xfrm>
            <a:off x="4716016" y="265211"/>
            <a:ext cx="428002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bears witness to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Everyone of truth listens to Jesus</a:t>
            </a:r>
          </a:p>
        </p:txBody>
      </p:sp>
      <p:sp>
        <p:nvSpPr>
          <p:cNvPr id="15" name="TextBox 14">
            <a:extLst>
              <a:ext uri="{FF2B5EF4-FFF2-40B4-BE49-F238E27FC236}">
                <a16:creationId xmlns:a16="http://schemas.microsoft.com/office/drawing/2014/main" id="{05A11190-2C3A-A468-EDDC-10A6137E3F72}"/>
              </a:ext>
            </a:extLst>
          </p:cNvPr>
          <p:cNvSpPr txBox="1"/>
          <p:nvPr/>
        </p:nvSpPr>
        <p:spPr>
          <a:xfrm>
            <a:off x="3131840" y="2099"/>
            <a:ext cx="5112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Our faith – what we truly believe</a:t>
            </a:r>
          </a:p>
        </p:txBody>
      </p:sp>
      <p:cxnSp>
        <p:nvCxnSpPr>
          <p:cNvPr id="3" name="Straight Connector 2">
            <a:extLst>
              <a:ext uri="{FF2B5EF4-FFF2-40B4-BE49-F238E27FC236}">
                <a16:creationId xmlns:a16="http://schemas.microsoft.com/office/drawing/2014/main" id="{6DF21875-6F3F-A80A-3B7D-6A408FCE12C8}"/>
              </a:ext>
            </a:extLst>
          </p:cNvPr>
          <p:cNvCxnSpPr/>
          <p:nvPr/>
        </p:nvCxnSpPr>
        <p:spPr>
          <a:xfrm>
            <a:off x="163738" y="841276"/>
            <a:ext cx="8816524" cy="0"/>
          </a:xfrm>
          <a:prstGeom prst="line">
            <a:avLst/>
          </a:prstGeom>
        </p:spPr>
        <p:style>
          <a:lnRef idx="2">
            <a:schemeClr val="accent1"/>
          </a:lnRef>
          <a:fillRef idx="0">
            <a:schemeClr val="accent1"/>
          </a:fillRef>
          <a:effectRef idx="1">
            <a:schemeClr val="accent1"/>
          </a:effectRef>
          <a:fontRef idx="minor">
            <a:schemeClr val="tx1"/>
          </a:fontRef>
        </p:style>
      </p:cxnSp>
      <p:pic>
        <p:nvPicPr>
          <p:cNvPr id="5" name="Graphic 4" descr="Key outline">
            <a:extLst>
              <a:ext uri="{FF2B5EF4-FFF2-40B4-BE49-F238E27FC236}">
                <a16:creationId xmlns:a16="http://schemas.microsoft.com/office/drawing/2014/main" id="{A60BD2BC-D043-2BCB-A1E5-475ED3F78B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500" y="143752"/>
            <a:ext cx="889248" cy="889248"/>
          </a:xfrm>
          <a:prstGeom prst="rect">
            <a:avLst/>
          </a:prstGeom>
        </p:spPr>
      </p:pic>
      <p:sp>
        <p:nvSpPr>
          <p:cNvPr id="19" name="TextBox 18">
            <a:extLst>
              <a:ext uri="{FF2B5EF4-FFF2-40B4-BE49-F238E27FC236}">
                <a16:creationId xmlns:a16="http://schemas.microsoft.com/office/drawing/2014/main" id="{4D768FA9-5251-A9BD-2E0E-AAFB09CFF8A8}"/>
              </a:ext>
            </a:extLst>
          </p:cNvPr>
          <p:cNvSpPr txBox="1"/>
          <p:nvPr/>
        </p:nvSpPr>
        <p:spPr>
          <a:xfrm>
            <a:off x="2922" y="1169847"/>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 I need is “Godliness”.  Am I content with that?</a:t>
            </a:r>
          </a:p>
          <a:p>
            <a:pPr marL="182563" indent="-182563">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about “self-sufficiency”,     but “sufficiency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Contentment in all things (with much or little; in achievement or failure; in all circumstances)</a:t>
            </a:r>
          </a:p>
        </p:txBody>
      </p:sp>
      <p:sp>
        <p:nvSpPr>
          <p:cNvPr id="29" name="TextBox 28">
            <a:extLst>
              <a:ext uri="{FF2B5EF4-FFF2-40B4-BE49-F238E27FC236}">
                <a16:creationId xmlns:a16="http://schemas.microsoft.com/office/drawing/2014/main" id="{9FC89C8B-EA71-66F1-C3CD-12FC08AC7F00}"/>
              </a:ext>
            </a:extLst>
          </p:cNvPr>
          <p:cNvSpPr txBox="1"/>
          <p:nvPr/>
        </p:nvSpPr>
        <p:spPr>
          <a:xfrm>
            <a:off x="32822" y="1948577"/>
            <a:ext cx="8595444" cy="477054"/>
          </a:xfrm>
          <a:prstGeom prst="rect">
            <a:avLst/>
          </a:prstGeom>
          <a:noFill/>
          <a:ln>
            <a:noFill/>
          </a:ln>
        </p:spPr>
        <p:txBody>
          <a:bodyPr wrap="square" rtlCol="0">
            <a:spAutoFit/>
          </a:bodyPr>
          <a:lstStyle/>
          <a:p>
            <a:pPr marL="317500" indent="-317500"/>
            <a:r>
              <a:rPr lang="en-AU" sz="2500" dirty="0">
                <a:solidFill>
                  <a:srgbClr val="FFFF00"/>
                </a:solidFill>
                <a:latin typeface="Times New Roman" panose="02020603050405020304" pitchFamily="18" charset="0"/>
                <a:cs typeface="Times New Roman" panose="02020603050405020304" pitchFamily="18" charset="0"/>
              </a:rPr>
              <a:t>Godliness found in the Words of Jesus and Godly Teaching</a:t>
            </a:r>
          </a:p>
        </p:txBody>
      </p:sp>
      <p:sp>
        <p:nvSpPr>
          <p:cNvPr id="30" name="TextBox 29">
            <a:extLst>
              <a:ext uri="{FF2B5EF4-FFF2-40B4-BE49-F238E27FC236}">
                <a16:creationId xmlns:a16="http://schemas.microsoft.com/office/drawing/2014/main" id="{A4A704B1-B23A-1A57-10B5-501764A32216}"/>
              </a:ext>
            </a:extLst>
          </p:cNvPr>
          <p:cNvSpPr txBox="1"/>
          <p:nvPr/>
        </p:nvSpPr>
        <p:spPr>
          <a:xfrm>
            <a:off x="8418" y="2275627"/>
            <a:ext cx="9127163"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Disciples of Jesus live with selfless Godliness, the Kingdom of God breaks into the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(different teaching to Jesus) – Puffed up;  Knows nothing.</a:t>
            </a:r>
          </a:p>
        </p:txBody>
      </p:sp>
      <p:sp>
        <p:nvSpPr>
          <p:cNvPr id="31" name="TextBox 30">
            <a:extLst>
              <a:ext uri="{FF2B5EF4-FFF2-40B4-BE49-F238E27FC236}">
                <a16:creationId xmlns:a16="http://schemas.microsoft.com/office/drawing/2014/main" id="{EB82B69D-6AB8-831F-198B-50DEEF4E931E}"/>
              </a:ext>
            </a:extLst>
          </p:cNvPr>
          <p:cNvSpPr txBox="1"/>
          <p:nvPr/>
        </p:nvSpPr>
        <p:spPr>
          <a:xfrm>
            <a:off x="467" y="2823062"/>
            <a:ext cx="489885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Imagining that Godliness is a means of gain</a:t>
            </a:r>
          </a:p>
        </p:txBody>
      </p:sp>
      <p:sp>
        <p:nvSpPr>
          <p:cNvPr id="32" name="TextBox 31">
            <a:extLst>
              <a:ext uri="{FF2B5EF4-FFF2-40B4-BE49-F238E27FC236}">
                <a16:creationId xmlns:a16="http://schemas.microsoft.com/office/drawing/2014/main" id="{7D5E0A5E-245D-5F33-E938-2C9208E487DA}"/>
              </a:ext>
            </a:extLst>
          </p:cNvPr>
          <p:cNvSpPr txBox="1"/>
          <p:nvPr/>
        </p:nvSpPr>
        <p:spPr>
          <a:xfrm>
            <a:off x="4622973" y="2862541"/>
            <a:ext cx="450940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Product of a corrupt mind. Don’t know truth.</a:t>
            </a:r>
          </a:p>
        </p:txBody>
      </p:sp>
      <p:sp>
        <p:nvSpPr>
          <p:cNvPr id="16" name="TextBox 15">
            <a:extLst>
              <a:ext uri="{FF2B5EF4-FFF2-40B4-BE49-F238E27FC236}">
                <a16:creationId xmlns:a16="http://schemas.microsoft.com/office/drawing/2014/main" id="{4D863D27-8619-4702-D923-95983E733D56}"/>
              </a:ext>
            </a:extLst>
          </p:cNvPr>
          <p:cNvSpPr txBox="1"/>
          <p:nvPr/>
        </p:nvSpPr>
        <p:spPr>
          <a:xfrm>
            <a:off x="194097" y="3148788"/>
            <a:ext cx="8938278"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Prosperity theology</a:t>
            </a:r>
            <a:r>
              <a:rPr lang="en-AU" dirty="0">
                <a:solidFill>
                  <a:schemeClr val="bg1"/>
                </a:solidFill>
                <a:latin typeface="Times New Roman" panose="02020603050405020304" pitchFamily="18" charset="0"/>
                <a:cs typeface="Times New Roman" panose="02020603050405020304" pitchFamily="18" charset="0"/>
              </a:rPr>
              <a:t> – a common and popular false teaching that appeals to worldliness.  “God will bless you with physical prosperity.”  (The exact opposite of what Jesus taught.)</a:t>
            </a:r>
          </a:p>
        </p:txBody>
      </p:sp>
      <p:sp>
        <p:nvSpPr>
          <p:cNvPr id="2" name="Rectangle 1">
            <a:extLst>
              <a:ext uri="{FF2B5EF4-FFF2-40B4-BE49-F238E27FC236}">
                <a16:creationId xmlns:a16="http://schemas.microsoft.com/office/drawing/2014/main" id="{778A6744-DA7B-FB4F-0276-08582B0F0F3D}"/>
              </a:ext>
            </a:extLst>
          </p:cNvPr>
          <p:cNvSpPr/>
          <p:nvPr/>
        </p:nvSpPr>
        <p:spPr>
          <a:xfrm>
            <a:off x="55171" y="2862541"/>
            <a:ext cx="9022499" cy="932578"/>
          </a:xfrm>
          <a:prstGeom prst="rect">
            <a:avLst/>
          </a:prstGeom>
          <a:noFill/>
          <a:ln w="127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17" name="TextBox 16">
            <a:extLst>
              <a:ext uri="{FF2B5EF4-FFF2-40B4-BE49-F238E27FC236}">
                <a16:creationId xmlns:a16="http://schemas.microsoft.com/office/drawing/2014/main" id="{F004DF5C-DC2A-8FFB-4625-0D5020B56191}"/>
              </a:ext>
            </a:extLst>
          </p:cNvPr>
          <p:cNvSpPr txBox="1"/>
          <p:nvPr/>
        </p:nvSpPr>
        <p:spPr>
          <a:xfrm>
            <a:off x="-7952" y="3735702"/>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we have food to eat and clothes to wear, enough when content in Christ</a:t>
            </a:r>
          </a:p>
        </p:txBody>
      </p:sp>
      <p:sp>
        <p:nvSpPr>
          <p:cNvPr id="18" name="TextBox 17">
            <a:extLst>
              <a:ext uri="{FF2B5EF4-FFF2-40B4-BE49-F238E27FC236}">
                <a16:creationId xmlns:a16="http://schemas.microsoft.com/office/drawing/2014/main" id="{7A72CA9C-1C57-A769-2D01-E8ACC2EB1A2C}"/>
              </a:ext>
            </a:extLst>
          </p:cNvPr>
          <p:cNvSpPr txBox="1"/>
          <p:nvPr/>
        </p:nvSpPr>
        <p:spPr>
          <a:xfrm>
            <a:off x="-7952" y="3964318"/>
            <a:ext cx="9144000" cy="1200329"/>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desire to be rich fall into temptation;  a snare; senseless &amp; harmful desires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Chasing wealth leads to spiritual ruination. </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contentment is found in what we have, Jesus will probably tell us to rid ourselves of it so our contentment is truly in Him alone.</a:t>
            </a:r>
          </a:p>
        </p:txBody>
      </p:sp>
    </p:spTree>
    <p:extLst>
      <p:ext uri="{BB962C8B-B14F-4D97-AF65-F5344CB8AC3E}">
        <p14:creationId xmlns:p14="http://schemas.microsoft.com/office/powerpoint/2010/main" val="313052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323987"/>
          </a:xfrm>
          <a:prstGeom prst="rect">
            <a:avLst/>
          </a:prstGeom>
          <a:noFill/>
          <a:ln w="9525">
            <a:noFill/>
            <a:miter lim="800000"/>
            <a:headEnd/>
            <a:tailEnd/>
          </a:ln>
        </p:spPr>
        <p:txBody>
          <a:bodyPr wrap="square">
            <a:prstTxWarp prst="textNoShape">
              <a:avLst/>
            </a:prstTxWarp>
            <a:spAutoFit/>
          </a:bodyPr>
          <a:lstStyle/>
          <a:p>
            <a:r>
              <a:rPr lang="en-AU" sz="3000" b="1" dirty="0">
                <a:solidFill>
                  <a:schemeClr val="bg1"/>
                </a:solidFill>
                <a:latin typeface="Times New Roman" panose="02020603050405020304" pitchFamily="18" charset="0"/>
                <a:ea typeface="Times New Roman" panose="02020603050405020304" pitchFamily="18" charset="0"/>
              </a:rPr>
              <a:t>6 </a:t>
            </a:r>
            <a:r>
              <a:rPr lang="en-AU" sz="3000" dirty="0">
                <a:solidFill>
                  <a:schemeClr val="bg1"/>
                </a:solidFill>
                <a:latin typeface="Times New Roman" panose="02020603050405020304" pitchFamily="18" charset="0"/>
                <a:ea typeface="Times New Roman" panose="02020603050405020304" pitchFamily="18" charset="0"/>
              </a:rPr>
              <a:t>Let all who are under a yoke as bondservants regard their own masters as worthy of all honour, so that the name of God and the teaching may not be reviled.  </a:t>
            </a:r>
            <a:r>
              <a:rPr lang="en-AU" sz="3000" b="1" baseline="30000" dirty="0">
                <a:solidFill>
                  <a:schemeClr val="bg1"/>
                </a:solidFill>
                <a:latin typeface="Times New Roman" panose="02020603050405020304" pitchFamily="18" charset="0"/>
                <a:ea typeface="Times New Roman" panose="02020603050405020304" pitchFamily="18" charset="0"/>
              </a:rPr>
              <a:t>2 </a:t>
            </a:r>
            <a:r>
              <a:rPr lang="en-AU" sz="3000" dirty="0">
                <a:solidFill>
                  <a:schemeClr val="bg1"/>
                </a:solidFill>
                <a:latin typeface="Times New Roman" panose="02020603050405020304" pitchFamily="18" charset="0"/>
                <a:ea typeface="Times New Roman" panose="02020603050405020304" pitchFamily="18" charset="0"/>
              </a:rPr>
              <a:t>Those who have believing masters must not be disrespectful on the ground that they are brothers;  rather they must serve all the better since those who benefit by their good service are believers and beloved.</a:t>
            </a:r>
            <a:r>
              <a:rPr lang="en-AU" sz="3000" dirty="0">
                <a:solidFill>
                  <a:schemeClr val="bg1"/>
                </a:solidFill>
              </a:rPr>
              <a:t> </a:t>
            </a:r>
            <a:endParaRPr lang="en-AU"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634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6064" y="10324"/>
            <a:ext cx="9144000" cy="5632311"/>
          </a:xfrm>
          <a:prstGeom prst="rect">
            <a:avLst/>
          </a:prstGeom>
          <a:noFill/>
          <a:ln w="9525">
            <a:noFill/>
            <a:miter lim="800000"/>
            <a:headEnd/>
            <a:tailEnd/>
          </a:ln>
        </p:spPr>
        <p:txBody>
          <a:bodyPr wrap="square">
            <a:prstTxWarp prst="textNoShape">
              <a:avLst/>
            </a:prstTxWarp>
            <a:spAutoFit/>
          </a:bodyPr>
          <a:lstStyle/>
          <a:p>
            <a:pPr indent="152400"/>
            <a:r>
              <a:rPr lang="en-AU" sz="3000" dirty="0">
                <a:solidFill>
                  <a:schemeClr val="bg1"/>
                </a:solidFill>
                <a:latin typeface="Times New Roman" panose="02020603050405020304" pitchFamily="18" charset="0"/>
                <a:ea typeface="Times New Roman" panose="02020603050405020304" pitchFamily="18" charset="0"/>
              </a:rPr>
              <a:t>Teach and urge these things. </a:t>
            </a:r>
            <a:r>
              <a:rPr lang="en-AU" sz="3000" b="1" baseline="30000" dirty="0">
                <a:solidFill>
                  <a:schemeClr val="bg1"/>
                </a:solidFill>
                <a:latin typeface="Times New Roman" panose="02020603050405020304" pitchFamily="18" charset="0"/>
                <a:ea typeface="Times New Roman" panose="02020603050405020304" pitchFamily="18" charset="0"/>
              </a:rPr>
              <a:t>3 </a:t>
            </a:r>
            <a:r>
              <a:rPr lang="en-AU" sz="3000" dirty="0">
                <a:solidFill>
                  <a:schemeClr val="bg1"/>
                </a:solidFill>
                <a:latin typeface="Times New Roman" panose="02020603050405020304" pitchFamily="18" charset="0"/>
                <a:ea typeface="Times New Roman" panose="02020603050405020304" pitchFamily="18" charset="0"/>
              </a:rPr>
              <a:t>If anyone teaches a different doctrine and does not agree with the sound words of our Lord Jesus Christ and the teaching that accords with godliness, </a:t>
            </a:r>
            <a:r>
              <a:rPr lang="en-AU" sz="3000" b="1" baseline="30000" dirty="0">
                <a:solidFill>
                  <a:schemeClr val="bg1"/>
                </a:solidFill>
                <a:latin typeface="Times New Roman" panose="02020603050405020304" pitchFamily="18" charset="0"/>
                <a:ea typeface="Times New Roman" panose="02020603050405020304" pitchFamily="18" charset="0"/>
              </a:rPr>
              <a:t>4 </a:t>
            </a:r>
            <a:r>
              <a:rPr lang="en-AU" sz="3000" dirty="0">
                <a:solidFill>
                  <a:schemeClr val="bg1"/>
                </a:solidFill>
                <a:latin typeface="Times New Roman" panose="02020603050405020304" pitchFamily="18" charset="0"/>
                <a:ea typeface="Times New Roman" panose="02020603050405020304" pitchFamily="18" charset="0"/>
              </a:rPr>
              <a:t>he is puffed up with conceit and understands nothing.  He has an unhealthy craving for controversy and for quarrels about words, which produce envy, dissension, slander, evil suspicions, </a:t>
            </a:r>
            <a:r>
              <a:rPr lang="en-AU" sz="3000" b="1" baseline="30000" dirty="0">
                <a:solidFill>
                  <a:schemeClr val="bg1"/>
                </a:solidFill>
                <a:latin typeface="Times New Roman" panose="02020603050405020304" pitchFamily="18" charset="0"/>
                <a:ea typeface="Times New Roman" panose="02020603050405020304" pitchFamily="18" charset="0"/>
              </a:rPr>
              <a:t>5 </a:t>
            </a:r>
            <a:r>
              <a:rPr lang="en-AU" sz="3000" dirty="0">
                <a:solidFill>
                  <a:schemeClr val="bg1"/>
                </a:solidFill>
                <a:latin typeface="Times New Roman" panose="02020603050405020304" pitchFamily="18" charset="0"/>
                <a:ea typeface="Times New Roman" panose="02020603050405020304" pitchFamily="18" charset="0"/>
              </a:rPr>
              <a:t>and constant friction among people who are depraved in mind and deprived of the truth, imagining that godliness is a means of gain.  </a:t>
            </a:r>
            <a:r>
              <a:rPr lang="en-AU" sz="3000" b="1" baseline="30000" dirty="0">
                <a:solidFill>
                  <a:schemeClr val="bg1"/>
                </a:solidFill>
                <a:latin typeface="Times New Roman" panose="02020603050405020304" pitchFamily="18" charset="0"/>
                <a:ea typeface="Times New Roman" panose="02020603050405020304" pitchFamily="18" charset="0"/>
              </a:rPr>
              <a:t>6 </a:t>
            </a:r>
            <a:r>
              <a:rPr lang="en-AU" sz="3000" dirty="0">
                <a:solidFill>
                  <a:schemeClr val="bg1"/>
                </a:solidFill>
                <a:latin typeface="Times New Roman" panose="02020603050405020304" pitchFamily="18" charset="0"/>
                <a:ea typeface="Times New Roman" panose="02020603050405020304" pitchFamily="18" charset="0"/>
              </a:rPr>
              <a:t>But godliness with contentment is great gain, </a:t>
            </a:r>
            <a:r>
              <a:rPr lang="en-AU" sz="3000" b="1" baseline="30000" dirty="0">
                <a:solidFill>
                  <a:schemeClr val="bg1"/>
                </a:solidFill>
                <a:latin typeface="Times New Roman" panose="02020603050405020304" pitchFamily="18" charset="0"/>
                <a:ea typeface="Times New Roman" panose="02020603050405020304" pitchFamily="18" charset="0"/>
              </a:rPr>
              <a:t>7 </a:t>
            </a:r>
            <a:r>
              <a:rPr lang="en-AU" sz="3000" dirty="0">
                <a:solidFill>
                  <a:schemeClr val="bg1"/>
                </a:solidFill>
                <a:latin typeface="Times New Roman" panose="02020603050405020304" pitchFamily="18" charset="0"/>
                <a:ea typeface="Times New Roman" panose="02020603050405020304" pitchFamily="18" charset="0"/>
              </a:rPr>
              <a:t>for we brought nothing into the world, and we cannot take anything out of the world.</a:t>
            </a:r>
            <a:r>
              <a:rPr lang="en-AU" sz="3000" dirty="0">
                <a:solidFill>
                  <a:schemeClr val="bg1"/>
                </a:solidFill>
              </a:rPr>
              <a:t> </a:t>
            </a:r>
            <a:endParaRPr lang="en-AU" sz="3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938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693866"/>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latin typeface="Times New Roman" panose="02020603050405020304" pitchFamily="18" charset="0"/>
                <a:ea typeface="Times New Roman" panose="02020603050405020304" pitchFamily="18" charset="0"/>
              </a:rPr>
              <a:t>8 </a:t>
            </a:r>
            <a:r>
              <a:rPr lang="en-AU" sz="2800" dirty="0">
                <a:solidFill>
                  <a:schemeClr val="bg1"/>
                </a:solidFill>
                <a:latin typeface="Times New Roman" panose="02020603050405020304" pitchFamily="18" charset="0"/>
                <a:ea typeface="Times New Roman" panose="02020603050405020304" pitchFamily="18" charset="0"/>
              </a:rPr>
              <a:t>But if we have food and clothing, with these we will be content.  </a:t>
            </a:r>
            <a:r>
              <a:rPr lang="en-AU" sz="2800" b="1" baseline="30000" dirty="0">
                <a:solidFill>
                  <a:schemeClr val="bg1"/>
                </a:solidFill>
                <a:latin typeface="Times New Roman" panose="02020603050405020304" pitchFamily="18" charset="0"/>
                <a:ea typeface="Times New Roman" panose="02020603050405020304" pitchFamily="18" charset="0"/>
              </a:rPr>
              <a:t>9 </a:t>
            </a:r>
            <a:r>
              <a:rPr lang="en-AU" sz="2800" dirty="0">
                <a:solidFill>
                  <a:schemeClr val="bg1"/>
                </a:solidFill>
                <a:latin typeface="Times New Roman" panose="02020603050405020304" pitchFamily="18" charset="0"/>
                <a:ea typeface="Times New Roman" panose="02020603050405020304" pitchFamily="18" charset="0"/>
              </a:rPr>
              <a:t>But those who desire to be rich fall into temptation, into a snare, into many senseless and harmful desires that plunge people into ruin and destruction.  </a:t>
            </a:r>
            <a:r>
              <a:rPr lang="en-AU" sz="2800" b="1" baseline="30000" dirty="0">
                <a:solidFill>
                  <a:schemeClr val="bg1"/>
                </a:solidFill>
                <a:latin typeface="Times New Roman" panose="02020603050405020304" pitchFamily="18" charset="0"/>
                <a:ea typeface="Times New Roman" panose="02020603050405020304" pitchFamily="18" charset="0"/>
              </a:rPr>
              <a:t>10 </a:t>
            </a:r>
            <a:r>
              <a:rPr lang="en-AU" sz="2800" dirty="0">
                <a:solidFill>
                  <a:schemeClr val="bg1"/>
                </a:solidFill>
                <a:latin typeface="Times New Roman" panose="02020603050405020304" pitchFamily="18" charset="0"/>
                <a:ea typeface="Times New Roman" panose="02020603050405020304" pitchFamily="18" charset="0"/>
              </a:rPr>
              <a:t>For the love of money is a root of all kinds of evils.  It is through this craving that some have wandered away from the faith and pierced themselves with many pangs.</a:t>
            </a:r>
            <a:r>
              <a:rPr lang="en-AU" sz="2800" dirty="0">
                <a:solidFill>
                  <a:schemeClr val="bg1"/>
                </a:solidFill>
              </a:rPr>
              <a:t> </a:t>
            </a:r>
          </a:p>
          <a:p>
            <a:endParaRPr lang="en-AU" dirty="0">
              <a:solidFill>
                <a:schemeClr val="bg1"/>
              </a:solidFill>
              <a:latin typeface="Times New Roman" panose="02020603050405020304" pitchFamily="18" charset="0"/>
              <a:cs typeface="Times New Roman" panose="02020603050405020304" pitchFamily="18" charset="0"/>
            </a:endParaRPr>
          </a:p>
          <a:p>
            <a:r>
              <a:rPr lang="en-AU" sz="2800" b="1" baseline="30000" dirty="0">
                <a:solidFill>
                  <a:schemeClr val="bg1"/>
                </a:solidFill>
                <a:latin typeface="Times New Roman" panose="02020603050405020304" pitchFamily="18" charset="0"/>
                <a:ea typeface="Times New Roman" panose="02020603050405020304" pitchFamily="18" charset="0"/>
              </a:rPr>
              <a:t>11 </a:t>
            </a:r>
            <a:r>
              <a:rPr lang="en-AU" sz="2800" dirty="0">
                <a:solidFill>
                  <a:schemeClr val="bg1"/>
                </a:solidFill>
                <a:latin typeface="Times New Roman" panose="02020603050405020304" pitchFamily="18" charset="0"/>
                <a:ea typeface="Times New Roman" panose="02020603050405020304" pitchFamily="18" charset="0"/>
              </a:rPr>
              <a:t>But as for you, O man of God, flee these things.  Pursue righteousness, godliness, faith, love, steadfastness, gentleness.  </a:t>
            </a:r>
            <a:r>
              <a:rPr lang="en-AU" sz="2800" b="1" baseline="30000" dirty="0">
                <a:solidFill>
                  <a:schemeClr val="bg1"/>
                </a:solidFill>
                <a:latin typeface="Times New Roman" panose="02020603050405020304" pitchFamily="18" charset="0"/>
                <a:ea typeface="Times New Roman" panose="02020603050405020304" pitchFamily="18" charset="0"/>
              </a:rPr>
              <a:t>12 </a:t>
            </a:r>
            <a:r>
              <a:rPr lang="en-AU" sz="2800" dirty="0">
                <a:solidFill>
                  <a:schemeClr val="bg1"/>
                </a:solidFill>
                <a:latin typeface="Times New Roman" panose="02020603050405020304" pitchFamily="18" charset="0"/>
                <a:ea typeface="Times New Roman" panose="02020603050405020304" pitchFamily="18" charset="0"/>
              </a:rPr>
              <a:t>Fight the good fight of the faith.  Take hold of the eternal life to which you were called and about which you made the good confession in the presence of many witnesses.</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741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401205"/>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latin typeface="Times New Roman" panose="02020603050405020304" pitchFamily="18" charset="0"/>
                <a:ea typeface="Times New Roman" panose="02020603050405020304" pitchFamily="18" charset="0"/>
              </a:rPr>
              <a:t>13 </a:t>
            </a:r>
            <a:r>
              <a:rPr lang="en-AU" sz="2800" dirty="0">
                <a:solidFill>
                  <a:schemeClr val="bg1"/>
                </a:solidFill>
                <a:latin typeface="Times New Roman" panose="02020603050405020304" pitchFamily="18" charset="0"/>
                <a:ea typeface="Times New Roman" panose="02020603050405020304" pitchFamily="18" charset="0"/>
              </a:rPr>
              <a:t>I charge you in the presence of God, who gives life to all things, and of Christ Jesus, who in his testimony before Pontius Pilate made the good confession, </a:t>
            </a:r>
            <a:r>
              <a:rPr lang="en-AU" sz="2800" b="1" baseline="30000" dirty="0">
                <a:solidFill>
                  <a:schemeClr val="bg1"/>
                </a:solidFill>
                <a:latin typeface="Times New Roman" panose="02020603050405020304" pitchFamily="18" charset="0"/>
                <a:ea typeface="Times New Roman" panose="02020603050405020304" pitchFamily="18" charset="0"/>
              </a:rPr>
              <a:t>14 </a:t>
            </a:r>
            <a:r>
              <a:rPr lang="en-AU" sz="2800" dirty="0">
                <a:solidFill>
                  <a:schemeClr val="bg1"/>
                </a:solidFill>
                <a:latin typeface="Times New Roman" panose="02020603050405020304" pitchFamily="18" charset="0"/>
                <a:ea typeface="Times New Roman" panose="02020603050405020304" pitchFamily="18" charset="0"/>
              </a:rPr>
              <a:t>to keep the commandment unstained and free from reproach until the appearing of our Lord Jesus Christ, </a:t>
            </a:r>
            <a:r>
              <a:rPr lang="en-AU" sz="2800" b="1" baseline="30000" dirty="0">
                <a:solidFill>
                  <a:schemeClr val="bg1"/>
                </a:solidFill>
                <a:latin typeface="Times New Roman" panose="02020603050405020304" pitchFamily="18" charset="0"/>
                <a:ea typeface="Times New Roman" panose="02020603050405020304" pitchFamily="18" charset="0"/>
              </a:rPr>
              <a:t>15 </a:t>
            </a:r>
            <a:r>
              <a:rPr lang="en-AU" sz="2800" dirty="0">
                <a:solidFill>
                  <a:schemeClr val="bg1"/>
                </a:solidFill>
                <a:latin typeface="Times New Roman" panose="02020603050405020304" pitchFamily="18" charset="0"/>
                <a:ea typeface="Times New Roman" panose="02020603050405020304" pitchFamily="18" charset="0"/>
              </a:rPr>
              <a:t>which he will display at the proper time — he who is the blessed and only Sovereign, the King of kings and Lord of lords, </a:t>
            </a:r>
            <a:r>
              <a:rPr lang="en-AU" sz="2800" b="1" baseline="30000" dirty="0">
                <a:solidFill>
                  <a:schemeClr val="bg1"/>
                </a:solidFill>
                <a:latin typeface="Times New Roman" panose="02020603050405020304" pitchFamily="18" charset="0"/>
                <a:ea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rPr>
              <a:t>who alone has immortality, who dwells in unapproachable light, whom no one has ever seen or can see.  To him be honour and eternal dominion.  Amen.</a:t>
            </a:r>
            <a:r>
              <a:rPr lang="en-AU" sz="2800" dirty="0">
                <a:solidFill>
                  <a:schemeClr val="bg1"/>
                </a:solidFill>
              </a:rPr>
              <a:t> </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790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570756"/>
          </a:xfrm>
          <a:prstGeom prst="rect">
            <a:avLst/>
          </a:prstGeom>
          <a:noFill/>
          <a:ln w="9525">
            <a:noFill/>
            <a:miter lim="800000"/>
            <a:headEnd/>
            <a:tailEnd/>
          </a:ln>
        </p:spPr>
        <p:txBody>
          <a:bodyPr wrap="square">
            <a:prstTxWarp prst="textNoShape">
              <a:avLst/>
            </a:prstTxWarp>
            <a:spAutoFit/>
          </a:bodyPr>
          <a:lstStyle/>
          <a:p>
            <a:pPr indent="152400"/>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As for the rich in this present age, charge them not to be haughty, nor to set their hopes on the uncertainty of riches, but on God, who richly provides us with everything to enjoy.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They are to do good, to be rich in good works, to be generous and ready to share,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19 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thus storing up treasure for themselves as a good foundation for the future, so that they may take hold of that which is truly life. </a:t>
            </a:r>
            <a:endParaRPr lang="en-AU" sz="2800" dirty="0">
              <a:solidFill>
                <a:schemeClr val="bg1"/>
              </a:solidFill>
              <a:latin typeface="Times New Roman" panose="02020603050405020304" pitchFamily="18" charset="0"/>
              <a:ea typeface="Times New Roman" panose="02020603050405020304" pitchFamily="18" charset="0"/>
            </a:endParaRPr>
          </a:p>
          <a:p>
            <a:pPr indent="152400"/>
            <a:r>
              <a:rPr lang="en-AU" sz="1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AU" sz="1000" dirty="0">
              <a:solidFill>
                <a:schemeClr val="bg1"/>
              </a:solidFill>
              <a:latin typeface="Times New Roman" panose="02020603050405020304" pitchFamily="18" charset="0"/>
              <a:ea typeface="Times New Roman" panose="02020603050405020304" pitchFamily="18" charset="0"/>
            </a:endParaRPr>
          </a:p>
          <a:p>
            <a:pPr indent="152400"/>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20 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O Timothy, guard the deposit entrusted to you.  Avoid the irreverent babble and contradictions of what is falsely called “knowledge,”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21 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by professing it some have swerved from the faith. </a:t>
            </a:r>
            <a:endParaRPr lang="en-AU" sz="2800" dirty="0">
              <a:solidFill>
                <a:schemeClr val="bg1"/>
              </a:solidFill>
              <a:latin typeface="Times New Roman" panose="02020603050405020304" pitchFamily="18" charset="0"/>
              <a:ea typeface="Times New Roman" panose="02020603050405020304" pitchFamily="18" charset="0"/>
            </a:endParaRPr>
          </a:p>
          <a:p>
            <a:pPr indent="152400"/>
            <a:r>
              <a:rPr lang="en-AU" sz="1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AU" sz="1000" dirty="0">
              <a:solidFill>
                <a:schemeClr val="bg1"/>
              </a:solidFill>
              <a:latin typeface="Times New Roman" panose="02020603050405020304" pitchFamily="18" charset="0"/>
              <a:ea typeface="Times New Roman" panose="02020603050405020304" pitchFamily="18" charset="0"/>
            </a:endParaRPr>
          </a:p>
          <a:p>
            <a:r>
              <a:rPr lang="en-AU" sz="2800" dirty="0">
                <a:solidFill>
                  <a:schemeClr val="bg1"/>
                </a:solidFill>
                <a:latin typeface="Times New Roman" panose="02020603050405020304" pitchFamily="18" charset="0"/>
                <a:ea typeface="Times New Roman" panose="02020603050405020304" pitchFamily="18" charset="0"/>
              </a:rPr>
              <a:t>Grace be with you.</a:t>
            </a:r>
            <a:endParaRPr lang="en-AU"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114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902191" y="807255"/>
            <a:ext cx="7051587"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Godliness with contentment is great gain</a:t>
            </a:r>
          </a:p>
        </p:txBody>
      </p:sp>
      <p:sp>
        <p:nvSpPr>
          <p:cNvPr id="11" name="TextBox 10">
            <a:extLst>
              <a:ext uri="{FF2B5EF4-FFF2-40B4-BE49-F238E27FC236}">
                <a16:creationId xmlns:a16="http://schemas.microsoft.com/office/drawing/2014/main" id="{0ED184BA-8FA6-ACA5-39D7-B6ADFAF0DB74}"/>
              </a:ext>
            </a:extLst>
          </p:cNvPr>
          <p:cNvSpPr txBox="1"/>
          <p:nvPr/>
        </p:nvSpPr>
        <p:spPr>
          <a:xfrm>
            <a:off x="1376510" y="265212"/>
            <a:ext cx="352839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My kingdom is not of this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very different to the world</a:t>
            </a:r>
          </a:p>
        </p:txBody>
      </p:sp>
      <p:sp>
        <p:nvSpPr>
          <p:cNvPr id="7" name="TextBox 6">
            <a:extLst>
              <a:ext uri="{FF2B5EF4-FFF2-40B4-BE49-F238E27FC236}">
                <a16:creationId xmlns:a16="http://schemas.microsoft.com/office/drawing/2014/main" id="{1E4DE0D7-2C46-5B0F-DF38-FEE8508DB6BA}"/>
              </a:ext>
            </a:extLst>
          </p:cNvPr>
          <p:cNvSpPr txBox="1"/>
          <p:nvPr/>
        </p:nvSpPr>
        <p:spPr>
          <a:xfrm>
            <a:off x="0" y="20888"/>
            <a:ext cx="2627784"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Good Confession:  </a:t>
            </a:r>
          </a:p>
        </p:txBody>
      </p:sp>
      <p:sp>
        <p:nvSpPr>
          <p:cNvPr id="26" name="TextBox 25">
            <a:extLst>
              <a:ext uri="{FF2B5EF4-FFF2-40B4-BE49-F238E27FC236}">
                <a16:creationId xmlns:a16="http://schemas.microsoft.com/office/drawing/2014/main" id="{E3B49DDF-8E4F-11EB-477A-B53CC1E872FF}"/>
              </a:ext>
            </a:extLst>
          </p:cNvPr>
          <p:cNvSpPr txBox="1"/>
          <p:nvPr/>
        </p:nvSpPr>
        <p:spPr>
          <a:xfrm>
            <a:off x="413792" y="4237672"/>
            <a:ext cx="8316416" cy="1477328"/>
          </a:xfrm>
          <a:prstGeom prst="rect">
            <a:avLst/>
          </a:prstGeom>
          <a:solidFill>
            <a:schemeClr val="bg1"/>
          </a:solidFill>
        </p:spPr>
        <p:txBody>
          <a:bodyPr wrap="square">
            <a:spAutoFit/>
          </a:bodyPr>
          <a:lstStyle/>
          <a:p>
            <a:r>
              <a:rPr lang="en-AU" b="1"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Let all who are under a yoke as bondservants regard their own masters as worthy of all honour, so that the name of God and the teaching may not be reviled.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dirty="0">
                <a:latin typeface="Comic Sans MS" panose="030F0902030302020204" pitchFamily="66" charset="0"/>
                <a:ea typeface="Times New Roman" panose="02020603050405020304" pitchFamily="18" charset="0"/>
                <a:cs typeface="Times New Roman" panose="02020603050405020304" pitchFamily="18" charset="0"/>
              </a:rPr>
              <a:t>Those who have believing masters must not be disrespectful on the ground that they are brothers;  rather they must serve all the better since those who benefit by their good service are believers and beloved.</a:t>
            </a:r>
            <a:endParaRPr lang="en-AU" dirty="0">
              <a:latin typeface="Comic Sans MS" panose="030F0902030302020204" pitchFamily="66" charset="0"/>
            </a:endParaRPr>
          </a:p>
        </p:txBody>
      </p:sp>
      <p:sp>
        <p:nvSpPr>
          <p:cNvPr id="14" name="TextBox 13">
            <a:extLst>
              <a:ext uri="{FF2B5EF4-FFF2-40B4-BE49-F238E27FC236}">
                <a16:creationId xmlns:a16="http://schemas.microsoft.com/office/drawing/2014/main" id="{564C786C-EB4C-61E1-C698-97B96BD81BF0}"/>
              </a:ext>
            </a:extLst>
          </p:cNvPr>
          <p:cNvSpPr txBox="1"/>
          <p:nvPr/>
        </p:nvSpPr>
        <p:spPr>
          <a:xfrm>
            <a:off x="4716016" y="265211"/>
            <a:ext cx="428002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bears witness to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Everyone of truth listens to Jesus</a:t>
            </a:r>
          </a:p>
        </p:txBody>
      </p:sp>
      <p:sp>
        <p:nvSpPr>
          <p:cNvPr id="15" name="TextBox 14">
            <a:extLst>
              <a:ext uri="{FF2B5EF4-FFF2-40B4-BE49-F238E27FC236}">
                <a16:creationId xmlns:a16="http://schemas.microsoft.com/office/drawing/2014/main" id="{05A11190-2C3A-A468-EDDC-10A6137E3F72}"/>
              </a:ext>
            </a:extLst>
          </p:cNvPr>
          <p:cNvSpPr txBox="1"/>
          <p:nvPr/>
        </p:nvSpPr>
        <p:spPr>
          <a:xfrm>
            <a:off x="3131840" y="2099"/>
            <a:ext cx="5112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Our faith – what we truly believe</a:t>
            </a:r>
          </a:p>
        </p:txBody>
      </p:sp>
      <p:cxnSp>
        <p:nvCxnSpPr>
          <p:cNvPr id="3" name="Straight Connector 2">
            <a:extLst>
              <a:ext uri="{FF2B5EF4-FFF2-40B4-BE49-F238E27FC236}">
                <a16:creationId xmlns:a16="http://schemas.microsoft.com/office/drawing/2014/main" id="{6DF21875-6F3F-A80A-3B7D-6A408FCE12C8}"/>
              </a:ext>
            </a:extLst>
          </p:cNvPr>
          <p:cNvCxnSpPr/>
          <p:nvPr/>
        </p:nvCxnSpPr>
        <p:spPr>
          <a:xfrm>
            <a:off x="163738" y="841276"/>
            <a:ext cx="8816524" cy="0"/>
          </a:xfrm>
          <a:prstGeom prst="line">
            <a:avLst/>
          </a:prstGeom>
        </p:spPr>
        <p:style>
          <a:lnRef idx="2">
            <a:schemeClr val="accent1"/>
          </a:lnRef>
          <a:fillRef idx="0">
            <a:schemeClr val="accent1"/>
          </a:fillRef>
          <a:effectRef idx="1">
            <a:schemeClr val="accent1"/>
          </a:effectRef>
          <a:fontRef idx="minor">
            <a:schemeClr val="tx1"/>
          </a:fontRef>
        </p:style>
      </p:cxnSp>
      <p:pic>
        <p:nvPicPr>
          <p:cNvPr id="5" name="Graphic 4" descr="Key outline">
            <a:extLst>
              <a:ext uri="{FF2B5EF4-FFF2-40B4-BE49-F238E27FC236}">
                <a16:creationId xmlns:a16="http://schemas.microsoft.com/office/drawing/2014/main" id="{A60BD2BC-D043-2BCB-A1E5-475ED3F78B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500" y="143752"/>
            <a:ext cx="889248" cy="889248"/>
          </a:xfrm>
          <a:prstGeom prst="rect">
            <a:avLst/>
          </a:prstGeom>
        </p:spPr>
      </p:pic>
      <p:sp>
        <p:nvSpPr>
          <p:cNvPr id="19" name="TextBox 18">
            <a:extLst>
              <a:ext uri="{FF2B5EF4-FFF2-40B4-BE49-F238E27FC236}">
                <a16:creationId xmlns:a16="http://schemas.microsoft.com/office/drawing/2014/main" id="{4D768FA9-5251-A9BD-2E0E-AAFB09CFF8A8}"/>
              </a:ext>
            </a:extLst>
          </p:cNvPr>
          <p:cNvSpPr txBox="1"/>
          <p:nvPr/>
        </p:nvSpPr>
        <p:spPr>
          <a:xfrm>
            <a:off x="0" y="1243997"/>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 I need is “Godliness”.  Am I content with that?</a:t>
            </a:r>
          </a:p>
          <a:p>
            <a:pPr marL="182563" indent="-182563">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about “self-sufficiency”,     but “sufficiency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Contentment in all things (with much or little; in achievement or failure; in all circumstances)</a:t>
            </a:r>
          </a:p>
        </p:txBody>
      </p:sp>
      <p:sp>
        <p:nvSpPr>
          <p:cNvPr id="20" name="TextBox 19">
            <a:extLst>
              <a:ext uri="{FF2B5EF4-FFF2-40B4-BE49-F238E27FC236}">
                <a16:creationId xmlns:a16="http://schemas.microsoft.com/office/drawing/2014/main" id="{9B72FBC2-D100-2375-698E-20C4E9F2540E}"/>
              </a:ext>
            </a:extLst>
          </p:cNvPr>
          <p:cNvSpPr txBox="1"/>
          <p:nvPr/>
        </p:nvSpPr>
        <p:spPr>
          <a:xfrm>
            <a:off x="0" y="2048471"/>
            <a:ext cx="4283968"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A Christian who happens to be a slave:</a:t>
            </a:r>
          </a:p>
        </p:txBody>
      </p:sp>
      <p:sp>
        <p:nvSpPr>
          <p:cNvPr id="21" name="TextBox 20">
            <a:extLst>
              <a:ext uri="{FF2B5EF4-FFF2-40B4-BE49-F238E27FC236}">
                <a16:creationId xmlns:a16="http://schemas.microsoft.com/office/drawing/2014/main" id="{CBF8BF19-699E-9C80-962D-2AA64CCED69F}"/>
              </a:ext>
            </a:extLst>
          </p:cNvPr>
          <p:cNvSpPr txBox="1"/>
          <p:nvPr/>
        </p:nvSpPr>
        <p:spPr>
          <a:xfrm>
            <a:off x="4103806" y="2117866"/>
            <a:ext cx="504019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Contentment is in Christ</a:t>
            </a:r>
          </a:p>
        </p:txBody>
      </p:sp>
      <p:sp>
        <p:nvSpPr>
          <p:cNvPr id="28" name="TextBox 27">
            <a:extLst>
              <a:ext uri="{FF2B5EF4-FFF2-40B4-BE49-F238E27FC236}">
                <a16:creationId xmlns:a16="http://schemas.microsoft.com/office/drawing/2014/main" id="{5D5F6408-47E1-2366-35B4-6342BFEE557A}"/>
              </a:ext>
            </a:extLst>
          </p:cNvPr>
          <p:cNvSpPr txBox="1"/>
          <p:nvPr/>
        </p:nvSpPr>
        <p:spPr>
          <a:xfrm>
            <a:off x="16836" y="2364357"/>
            <a:ext cx="9127163"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Honours their master and works hard because this reflects well on God and Gospel</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 expression of Christian servanthood</a:t>
            </a:r>
          </a:p>
        </p:txBody>
      </p:sp>
    </p:spTree>
    <p:extLst>
      <p:ext uri="{BB962C8B-B14F-4D97-AF65-F5344CB8AC3E}">
        <p14:creationId xmlns:p14="http://schemas.microsoft.com/office/powerpoint/2010/main" val="211416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P spid="7" grpId="0"/>
      <p:bldP spid="26" grpId="0" animBg="1"/>
      <p:bldP spid="14" grpId="0"/>
      <p:bldP spid="15" grpId="0"/>
      <p:bldP spid="19" grpId="0" uiExpand="1" build="p"/>
      <p:bldP spid="20" grpId="0"/>
      <p:bldP spid="21" grpId="0"/>
      <p:bldP spid="2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902191" y="807255"/>
            <a:ext cx="7051587"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Godliness with contentment is great gain</a:t>
            </a:r>
          </a:p>
        </p:txBody>
      </p:sp>
      <p:sp>
        <p:nvSpPr>
          <p:cNvPr id="11" name="TextBox 10">
            <a:extLst>
              <a:ext uri="{FF2B5EF4-FFF2-40B4-BE49-F238E27FC236}">
                <a16:creationId xmlns:a16="http://schemas.microsoft.com/office/drawing/2014/main" id="{0ED184BA-8FA6-ACA5-39D7-B6ADFAF0DB74}"/>
              </a:ext>
            </a:extLst>
          </p:cNvPr>
          <p:cNvSpPr txBox="1"/>
          <p:nvPr/>
        </p:nvSpPr>
        <p:spPr>
          <a:xfrm>
            <a:off x="1376510" y="265212"/>
            <a:ext cx="352839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My kingdom is not of this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very different to the world</a:t>
            </a:r>
          </a:p>
        </p:txBody>
      </p:sp>
      <p:sp>
        <p:nvSpPr>
          <p:cNvPr id="7" name="TextBox 6">
            <a:extLst>
              <a:ext uri="{FF2B5EF4-FFF2-40B4-BE49-F238E27FC236}">
                <a16:creationId xmlns:a16="http://schemas.microsoft.com/office/drawing/2014/main" id="{1E4DE0D7-2C46-5B0F-DF38-FEE8508DB6BA}"/>
              </a:ext>
            </a:extLst>
          </p:cNvPr>
          <p:cNvSpPr txBox="1"/>
          <p:nvPr/>
        </p:nvSpPr>
        <p:spPr>
          <a:xfrm>
            <a:off x="0" y="20888"/>
            <a:ext cx="2627784"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Good Confession:  </a:t>
            </a:r>
          </a:p>
        </p:txBody>
      </p:sp>
      <p:sp>
        <p:nvSpPr>
          <p:cNvPr id="26" name="TextBox 25">
            <a:extLst>
              <a:ext uri="{FF2B5EF4-FFF2-40B4-BE49-F238E27FC236}">
                <a16:creationId xmlns:a16="http://schemas.microsoft.com/office/drawing/2014/main" id="{E3B49DDF-8E4F-11EB-477A-B53CC1E872FF}"/>
              </a:ext>
            </a:extLst>
          </p:cNvPr>
          <p:cNvSpPr txBox="1"/>
          <p:nvPr/>
        </p:nvSpPr>
        <p:spPr>
          <a:xfrm>
            <a:off x="304405" y="2990326"/>
            <a:ext cx="8710486" cy="923330"/>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Teach and urge these things.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If anyone teaches a different doctrine and does not agree with the sound words of our Lord Jesus Christ and the teaching that accords with godliness,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dirty="0">
                <a:latin typeface="Comic Sans MS" panose="030F0902030302020204" pitchFamily="66" charset="0"/>
                <a:ea typeface="Times New Roman" panose="02020603050405020304" pitchFamily="18" charset="0"/>
                <a:cs typeface="Times New Roman" panose="02020603050405020304" pitchFamily="18" charset="0"/>
              </a:rPr>
              <a:t>he is puffed up with conceit and understands nothing.</a:t>
            </a:r>
            <a:endParaRPr lang="en-AU" dirty="0">
              <a:latin typeface="Comic Sans MS" panose="030F0902030302020204" pitchFamily="66" charset="0"/>
            </a:endParaRPr>
          </a:p>
        </p:txBody>
      </p:sp>
      <p:sp>
        <p:nvSpPr>
          <p:cNvPr id="14" name="TextBox 13">
            <a:extLst>
              <a:ext uri="{FF2B5EF4-FFF2-40B4-BE49-F238E27FC236}">
                <a16:creationId xmlns:a16="http://schemas.microsoft.com/office/drawing/2014/main" id="{564C786C-EB4C-61E1-C698-97B96BD81BF0}"/>
              </a:ext>
            </a:extLst>
          </p:cNvPr>
          <p:cNvSpPr txBox="1"/>
          <p:nvPr/>
        </p:nvSpPr>
        <p:spPr>
          <a:xfrm>
            <a:off x="4716016" y="265211"/>
            <a:ext cx="428002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bears witness to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Everyone of truth listens to Jesus</a:t>
            </a:r>
          </a:p>
        </p:txBody>
      </p:sp>
      <p:sp>
        <p:nvSpPr>
          <p:cNvPr id="15" name="TextBox 14">
            <a:extLst>
              <a:ext uri="{FF2B5EF4-FFF2-40B4-BE49-F238E27FC236}">
                <a16:creationId xmlns:a16="http://schemas.microsoft.com/office/drawing/2014/main" id="{05A11190-2C3A-A468-EDDC-10A6137E3F72}"/>
              </a:ext>
            </a:extLst>
          </p:cNvPr>
          <p:cNvSpPr txBox="1"/>
          <p:nvPr/>
        </p:nvSpPr>
        <p:spPr>
          <a:xfrm>
            <a:off x="3131840" y="2099"/>
            <a:ext cx="5112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Our faith – what we truly believe</a:t>
            </a:r>
          </a:p>
        </p:txBody>
      </p:sp>
      <p:cxnSp>
        <p:nvCxnSpPr>
          <p:cNvPr id="3" name="Straight Connector 2">
            <a:extLst>
              <a:ext uri="{FF2B5EF4-FFF2-40B4-BE49-F238E27FC236}">
                <a16:creationId xmlns:a16="http://schemas.microsoft.com/office/drawing/2014/main" id="{6DF21875-6F3F-A80A-3B7D-6A408FCE12C8}"/>
              </a:ext>
            </a:extLst>
          </p:cNvPr>
          <p:cNvCxnSpPr/>
          <p:nvPr/>
        </p:nvCxnSpPr>
        <p:spPr>
          <a:xfrm>
            <a:off x="163738" y="841276"/>
            <a:ext cx="8816524" cy="0"/>
          </a:xfrm>
          <a:prstGeom prst="line">
            <a:avLst/>
          </a:prstGeom>
        </p:spPr>
        <p:style>
          <a:lnRef idx="2">
            <a:schemeClr val="accent1"/>
          </a:lnRef>
          <a:fillRef idx="0">
            <a:schemeClr val="accent1"/>
          </a:fillRef>
          <a:effectRef idx="1">
            <a:schemeClr val="accent1"/>
          </a:effectRef>
          <a:fontRef idx="minor">
            <a:schemeClr val="tx1"/>
          </a:fontRef>
        </p:style>
      </p:cxnSp>
      <p:pic>
        <p:nvPicPr>
          <p:cNvPr id="5" name="Graphic 4" descr="Key outline">
            <a:extLst>
              <a:ext uri="{FF2B5EF4-FFF2-40B4-BE49-F238E27FC236}">
                <a16:creationId xmlns:a16="http://schemas.microsoft.com/office/drawing/2014/main" id="{A60BD2BC-D043-2BCB-A1E5-475ED3F78B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500" y="143752"/>
            <a:ext cx="889248" cy="889248"/>
          </a:xfrm>
          <a:prstGeom prst="rect">
            <a:avLst/>
          </a:prstGeom>
        </p:spPr>
      </p:pic>
      <p:sp>
        <p:nvSpPr>
          <p:cNvPr id="19" name="TextBox 18">
            <a:extLst>
              <a:ext uri="{FF2B5EF4-FFF2-40B4-BE49-F238E27FC236}">
                <a16:creationId xmlns:a16="http://schemas.microsoft.com/office/drawing/2014/main" id="{4D768FA9-5251-A9BD-2E0E-AAFB09CFF8A8}"/>
              </a:ext>
            </a:extLst>
          </p:cNvPr>
          <p:cNvSpPr txBox="1"/>
          <p:nvPr/>
        </p:nvSpPr>
        <p:spPr>
          <a:xfrm>
            <a:off x="0" y="1243997"/>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 I need is “Godliness”.  Am I content with that?</a:t>
            </a:r>
          </a:p>
          <a:p>
            <a:pPr marL="182563" indent="-182563">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about “self-sufficiency”,     but “sufficiency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Contentment in all things (with much or little; in achievement or failure; in all circumstances)</a:t>
            </a:r>
          </a:p>
        </p:txBody>
      </p:sp>
      <p:sp>
        <p:nvSpPr>
          <p:cNvPr id="20" name="TextBox 19">
            <a:extLst>
              <a:ext uri="{FF2B5EF4-FFF2-40B4-BE49-F238E27FC236}">
                <a16:creationId xmlns:a16="http://schemas.microsoft.com/office/drawing/2014/main" id="{9B72FBC2-D100-2375-698E-20C4E9F2540E}"/>
              </a:ext>
            </a:extLst>
          </p:cNvPr>
          <p:cNvSpPr txBox="1"/>
          <p:nvPr/>
        </p:nvSpPr>
        <p:spPr>
          <a:xfrm>
            <a:off x="0" y="2048471"/>
            <a:ext cx="4283968"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A Christian who happens to be a slave:</a:t>
            </a:r>
          </a:p>
        </p:txBody>
      </p:sp>
      <p:sp>
        <p:nvSpPr>
          <p:cNvPr id="21" name="TextBox 20">
            <a:extLst>
              <a:ext uri="{FF2B5EF4-FFF2-40B4-BE49-F238E27FC236}">
                <a16:creationId xmlns:a16="http://schemas.microsoft.com/office/drawing/2014/main" id="{CBF8BF19-699E-9C80-962D-2AA64CCED69F}"/>
              </a:ext>
            </a:extLst>
          </p:cNvPr>
          <p:cNvSpPr txBox="1"/>
          <p:nvPr/>
        </p:nvSpPr>
        <p:spPr>
          <a:xfrm>
            <a:off x="4103806" y="2117866"/>
            <a:ext cx="504019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Contentment is in Christ</a:t>
            </a:r>
          </a:p>
        </p:txBody>
      </p:sp>
      <p:sp>
        <p:nvSpPr>
          <p:cNvPr id="28" name="TextBox 27">
            <a:extLst>
              <a:ext uri="{FF2B5EF4-FFF2-40B4-BE49-F238E27FC236}">
                <a16:creationId xmlns:a16="http://schemas.microsoft.com/office/drawing/2014/main" id="{5D5F6408-47E1-2366-35B4-6342BFEE557A}"/>
              </a:ext>
            </a:extLst>
          </p:cNvPr>
          <p:cNvSpPr txBox="1"/>
          <p:nvPr/>
        </p:nvSpPr>
        <p:spPr>
          <a:xfrm>
            <a:off x="16836" y="2364357"/>
            <a:ext cx="9127163"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Honours their master and works hard because this reflects well on God and Gospel</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 expression of Christian servanthood</a:t>
            </a:r>
          </a:p>
        </p:txBody>
      </p:sp>
      <p:sp>
        <p:nvSpPr>
          <p:cNvPr id="29" name="TextBox 28">
            <a:extLst>
              <a:ext uri="{FF2B5EF4-FFF2-40B4-BE49-F238E27FC236}">
                <a16:creationId xmlns:a16="http://schemas.microsoft.com/office/drawing/2014/main" id="{9FC89C8B-EA71-66F1-C3CD-12FC08AC7F00}"/>
              </a:ext>
            </a:extLst>
          </p:cNvPr>
          <p:cNvSpPr txBox="1"/>
          <p:nvPr/>
        </p:nvSpPr>
        <p:spPr>
          <a:xfrm>
            <a:off x="16836" y="3913656"/>
            <a:ext cx="8595444" cy="477054"/>
          </a:xfrm>
          <a:prstGeom prst="rect">
            <a:avLst/>
          </a:prstGeom>
          <a:noFill/>
          <a:ln>
            <a:noFill/>
          </a:ln>
        </p:spPr>
        <p:txBody>
          <a:bodyPr wrap="square" rtlCol="0">
            <a:spAutoFit/>
          </a:bodyPr>
          <a:lstStyle/>
          <a:p>
            <a:pPr marL="317500" indent="-317500"/>
            <a:r>
              <a:rPr lang="en-AU" sz="2500" dirty="0">
                <a:solidFill>
                  <a:srgbClr val="FFFF00"/>
                </a:solidFill>
                <a:latin typeface="Times New Roman" panose="02020603050405020304" pitchFamily="18" charset="0"/>
                <a:cs typeface="Times New Roman" panose="02020603050405020304" pitchFamily="18" charset="0"/>
              </a:rPr>
              <a:t>Godliness found in the Words of Jesus and Godly Teaching</a:t>
            </a:r>
          </a:p>
        </p:txBody>
      </p:sp>
      <p:sp>
        <p:nvSpPr>
          <p:cNvPr id="30" name="TextBox 29">
            <a:extLst>
              <a:ext uri="{FF2B5EF4-FFF2-40B4-BE49-F238E27FC236}">
                <a16:creationId xmlns:a16="http://schemas.microsoft.com/office/drawing/2014/main" id="{A4A704B1-B23A-1A57-10B5-501764A32216}"/>
              </a:ext>
            </a:extLst>
          </p:cNvPr>
          <p:cNvSpPr txBox="1"/>
          <p:nvPr/>
        </p:nvSpPr>
        <p:spPr>
          <a:xfrm>
            <a:off x="933" y="4280621"/>
            <a:ext cx="9127163"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Disciples of Jesus live with selfless Godliness, the Kingdom of God breaks into the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(different teaching to Jesus) – Puffed up;  Knows nothing.</a:t>
            </a:r>
          </a:p>
        </p:txBody>
      </p:sp>
    </p:spTree>
    <p:extLst>
      <p:ext uri="{BB962C8B-B14F-4D97-AF65-F5344CB8AC3E}">
        <p14:creationId xmlns:p14="http://schemas.microsoft.com/office/powerpoint/2010/main" val="167328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902191" y="807255"/>
            <a:ext cx="7051587"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Godliness with contentment is great gain</a:t>
            </a:r>
          </a:p>
        </p:txBody>
      </p:sp>
      <p:sp>
        <p:nvSpPr>
          <p:cNvPr id="11" name="TextBox 10">
            <a:extLst>
              <a:ext uri="{FF2B5EF4-FFF2-40B4-BE49-F238E27FC236}">
                <a16:creationId xmlns:a16="http://schemas.microsoft.com/office/drawing/2014/main" id="{0ED184BA-8FA6-ACA5-39D7-B6ADFAF0DB74}"/>
              </a:ext>
            </a:extLst>
          </p:cNvPr>
          <p:cNvSpPr txBox="1"/>
          <p:nvPr/>
        </p:nvSpPr>
        <p:spPr>
          <a:xfrm>
            <a:off x="1376510" y="265212"/>
            <a:ext cx="3528392"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My kingdom is not of this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very different to the world</a:t>
            </a:r>
          </a:p>
        </p:txBody>
      </p:sp>
      <p:sp>
        <p:nvSpPr>
          <p:cNvPr id="7" name="TextBox 6">
            <a:extLst>
              <a:ext uri="{FF2B5EF4-FFF2-40B4-BE49-F238E27FC236}">
                <a16:creationId xmlns:a16="http://schemas.microsoft.com/office/drawing/2014/main" id="{1E4DE0D7-2C46-5B0F-DF38-FEE8508DB6BA}"/>
              </a:ext>
            </a:extLst>
          </p:cNvPr>
          <p:cNvSpPr txBox="1"/>
          <p:nvPr/>
        </p:nvSpPr>
        <p:spPr>
          <a:xfrm>
            <a:off x="0" y="20888"/>
            <a:ext cx="2627784" cy="400110"/>
          </a:xfrm>
          <a:prstGeom prst="rect">
            <a:avLst/>
          </a:prstGeom>
          <a:noFill/>
          <a:ln>
            <a:noFill/>
          </a:ln>
        </p:spPr>
        <p:txBody>
          <a:bodyPr wrap="square" rtlCol="0">
            <a:spAutoFit/>
          </a:bodyPr>
          <a:lstStyle/>
          <a:p>
            <a:pPr marL="4763" indent="-4763"/>
            <a:r>
              <a:rPr lang="en-AU" sz="2000" dirty="0">
                <a:solidFill>
                  <a:srgbClr val="FFFF00"/>
                </a:solidFill>
                <a:latin typeface="Times New Roman" panose="02020603050405020304" pitchFamily="18" charset="0"/>
                <a:cs typeface="Times New Roman" panose="02020603050405020304" pitchFamily="18" charset="0"/>
              </a:rPr>
              <a:t>The Good Confession:  </a:t>
            </a:r>
          </a:p>
        </p:txBody>
      </p:sp>
      <p:sp>
        <p:nvSpPr>
          <p:cNvPr id="26" name="TextBox 25">
            <a:extLst>
              <a:ext uri="{FF2B5EF4-FFF2-40B4-BE49-F238E27FC236}">
                <a16:creationId xmlns:a16="http://schemas.microsoft.com/office/drawing/2014/main" id="{E3B49DDF-8E4F-11EB-477A-B53CC1E872FF}"/>
              </a:ext>
            </a:extLst>
          </p:cNvPr>
          <p:cNvSpPr txBox="1"/>
          <p:nvPr/>
        </p:nvSpPr>
        <p:spPr>
          <a:xfrm>
            <a:off x="524952" y="3680704"/>
            <a:ext cx="8100392" cy="2031325"/>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Teach and urge these things.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dirty="0">
                <a:latin typeface="Comic Sans MS" panose="030F0902030302020204" pitchFamily="66" charset="0"/>
                <a:ea typeface="Times New Roman" panose="02020603050405020304" pitchFamily="18" charset="0"/>
                <a:cs typeface="Times New Roman" panose="02020603050405020304" pitchFamily="18" charset="0"/>
              </a:rPr>
              <a:t>If anyone teaches a different doctrine and does not agree with the sound words of our Lord Jesus Christ and the teaching that accords with godliness,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dirty="0">
                <a:latin typeface="Comic Sans MS" panose="030F0902030302020204" pitchFamily="66" charset="0"/>
                <a:ea typeface="Times New Roman" panose="02020603050405020304" pitchFamily="18" charset="0"/>
                <a:cs typeface="Times New Roman" panose="02020603050405020304" pitchFamily="18" charset="0"/>
              </a:rPr>
              <a:t>he is puffed up with conceit and understands nothing.  He has an unhealthy craving for controversy and for quarrels about words, which produce envy, dissension, slander, evil suspicions,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dirty="0">
                <a:latin typeface="Comic Sans MS" panose="030F0902030302020204" pitchFamily="66" charset="0"/>
                <a:ea typeface="Times New Roman" panose="02020603050405020304" pitchFamily="18" charset="0"/>
                <a:cs typeface="Times New Roman" panose="02020603050405020304" pitchFamily="18" charset="0"/>
              </a:rPr>
              <a:t>and constant friction among people who are depraved in mind and deprived of the truth, imagining that godliness is a means of gain.</a:t>
            </a:r>
            <a:r>
              <a:rPr lang="en-AU" dirty="0"/>
              <a:t> </a:t>
            </a:r>
            <a:endParaRPr lang="en-AU" dirty="0">
              <a:latin typeface="Comic Sans MS" panose="030F0902030302020204" pitchFamily="66" charset="0"/>
            </a:endParaRPr>
          </a:p>
        </p:txBody>
      </p:sp>
      <p:sp>
        <p:nvSpPr>
          <p:cNvPr id="14" name="TextBox 13">
            <a:extLst>
              <a:ext uri="{FF2B5EF4-FFF2-40B4-BE49-F238E27FC236}">
                <a16:creationId xmlns:a16="http://schemas.microsoft.com/office/drawing/2014/main" id="{564C786C-EB4C-61E1-C698-97B96BD81BF0}"/>
              </a:ext>
            </a:extLst>
          </p:cNvPr>
          <p:cNvSpPr txBox="1"/>
          <p:nvPr/>
        </p:nvSpPr>
        <p:spPr>
          <a:xfrm>
            <a:off x="4716016" y="265211"/>
            <a:ext cx="428002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bears witness to truth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Everyone of truth listens to Jesus</a:t>
            </a:r>
          </a:p>
        </p:txBody>
      </p:sp>
      <p:sp>
        <p:nvSpPr>
          <p:cNvPr id="15" name="TextBox 14">
            <a:extLst>
              <a:ext uri="{FF2B5EF4-FFF2-40B4-BE49-F238E27FC236}">
                <a16:creationId xmlns:a16="http://schemas.microsoft.com/office/drawing/2014/main" id="{05A11190-2C3A-A468-EDDC-10A6137E3F72}"/>
              </a:ext>
            </a:extLst>
          </p:cNvPr>
          <p:cNvSpPr txBox="1"/>
          <p:nvPr/>
        </p:nvSpPr>
        <p:spPr>
          <a:xfrm>
            <a:off x="3131840" y="2099"/>
            <a:ext cx="511256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Our faith – what we truly believe</a:t>
            </a:r>
          </a:p>
        </p:txBody>
      </p:sp>
      <p:cxnSp>
        <p:nvCxnSpPr>
          <p:cNvPr id="3" name="Straight Connector 2">
            <a:extLst>
              <a:ext uri="{FF2B5EF4-FFF2-40B4-BE49-F238E27FC236}">
                <a16:creationId xmlns:a16="http://schemas.microsoft.com/office/drawing/2014/main" id="{6DF21875-6F3F-A80A-3B7D-6A408FCE12C8}"/>
              </a:ext>
            </a:extLst>
          </p:cNvPr>
          <p:cNvCxnSpPr/>
          <p:nvPr/>
        </p:nvCxnSpPr>
        <p:spPr>
          <a:xfrm>
            <a:off x="163738" y="841276"/>
            <a:ext cx="8816524" cy="0"/>
          </a:xfrm>
          <a:prstGeom prst="line">
            <a:avLst/>
          </a:prstGeom>
        </p:spPr>
        <p:style>
          <a:lnRef idx="2">
            <a:schemeClr val="accent1"/>
          </a:lnRef>
          <a:fillRef idx="0">
            <a:schemeClr val="accent1"/>
          </a:fillRef>
          <a:effectRef idx="1">
            <a:schemeClr val="accent1"/>
          </a:effectRef>
          <a:fontRef idx="minor">
            <a:schemeClr val="tx1"/>
          </a:fontRef>
        </p:style>
      </p:cxnSp>
      <p:pic>
        <p:nvPicPr>
          <p:cNvPr id="5" name="Graphic 4" descr="Key outline">
            <a:extLst>
              <a:ext uri="{FF2B5EF4-FFF2-40B4-BE49-F238E27FC236}">
                <a16:creationId xmlns:a16="http://schemas.microsoft.com/office/drawing/2014/main" id="{A60BD2BC-D043-2BCB-A1E5-475ED3F78B4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25500" y="143752"/>
            <a:ext cx="889248" cy="889248"/>
          </a:xfrm>
          <a:prstGeom prst="rect">
            <a:avLst/>
          </a:prstGeom>
        </p:spPr>
      </p:pic>
      <p:sp>
        <p:nvSpPr>
          <p:cNvPr id="19" name="TextBox 18">
            <a:extLst>
              <a:ext uri="{FF2B5EF4-FFF2-40B4-BE49-F238E27FC236}">
                <a16:creationId xmlns:a16="http://schemas.microsoft.com/office/drawing/2014/main" id="{4D768FA9-5251-A9BD-2E0E-AAFB09CFF8A8}"/>
              </a:ext>
            </a:extLst>
          </p:cNvPr>
          <p:cNvSpPr txBox="1"/>
          <p:nvPr/>
        </p:nvSpPr>
        <p:spPr>
          <a:xfrm>
            <a:off x="0" y="1243997"/>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All I need is “Godliness”.  Am I content with that?</a:t>
            </a:r>
          </a:p>
          <a:p>
            <a:pPr marL="182563" indent="-182563">
              <a:buFont typeface="Arial" panose="020B0604020202020204" pitchFamily="34" charset="0"/>
              <a:buChar char="•"/>
            </a:pPr>
            <a:r>
              <a:rPr lang="en-AU"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about “self-sufficiency”,     but “sufficiency in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Contentment in all things (with much or little; in achievement or failure; in all circumstances)</a:t>
            </a:r>
          </a:p>
        </p:txBody>
      </p:sp>
      <p:sp>
        <p:nvSpPr>
          <p:cNvPr id="29" name="TextBox 28">
            <a:extLst>
              <a:ext uri="{FF2B5EF4-FFF2-40B4-BE49-F238E27FC236}">
                <a16:creationId xmlns:a16="http://schemas.microsoft.com/office/drawing/2014/main" id="{9FC89C8B-EA71-66F1-C3CD-12FC08AC7F00}"/>
              </a:ext>
            </a:extLst>
          </p:cNvPr>
          <p:cNvSpPr txBox="1"/>
          <p:nvPr/>
        </p:nvSpPr>
        <p:spPr>
          <a:xfrm>
            <a:off x="29900" y="2022727"/>
            <a:ext cx="8595444" cy="477054"/>
          </a:xfrm>
          <a:prstGeom prst="rect">
            <a:avLst/>
          </a:prstGeom>
          <a:noFill/>
          <a:ln>
            <a:noFill/>
          </a:ln>
        </p:spPr>
        <p:txBody>
          <a:bodyPr wrap="square" rtlCol="0">
            <a:spAutoFit/>
          </a:bodyPr>
          <a:lstStyle/>
          <a:p>
            <a:pPr marL="317500" indent="-317500"/>
            <a:r>
              <a:rPr lang="en-AU" sz="2500" dirty="0">
                <a:solidFill>
                  <a:srgbClr val="FFFF00"/>
                </a:solidFill>
                <a:latin typeface="Times New Roman" panose="02020603050405020304" pitchFamily="18" charset="0"/>
                <a:cs typeface="Times New Roman" panose="02020603050405020304" pitchFamily="18" charset="0"/>
              </a:rPr>
              <a:t>Godliness found in the Words of Jesus and Godly Teaching</a:t>
            </a:r>
          </a:p>
        </p:txBody>
      </p:sp>
      <p:sp>
        <p:nvSpPr>
          <p:cNvPr id="30" name="TextBox 29">
            <a:extLst>
              <a:ext uri="{FF2B5EF4-FFF2-40B4-BE49-F238E27FC236}">
                <a16:creationId xmlns:a16="http://schemas.microsoft.com/office/drawing/2014/main" id="{A4A704B1-B23A-1A57-10B5-501764A32216}"/>
              </a:ext>
            </a:extLst>
          </p:cNvPr>
          <p:cNvSpPr txBox="1"/>
          <p:nvPr/>
        </p:nvSpPr>
        <p:spPr>
          <a:xfrm>
            <a:off x="13997" y="2389692"/>
            <a:ext cx="9127163"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Disciples of Jesus live with selfless Godliness, the Kingdom of God breaks into the world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(different teaching to Jesus) – Puffed up;  Knows nothing.</a:t>
            </a:r>
          </a:p>
        </p:txBody>
      </p:sp>
      <p:sp>
        <p:nvSpPr>
          <p:cNvPr id="31" name="TextBox 30">
            <a:extLst>
              <a:ext uri="{FF2B5EF4-FFF2-40B4-BE49-F238E27FC236}">
                <a16:creationId xmlns:a16="http://schemas.microsoft.com/office/drawing/2014/main" id="{EB82B69D-6AB8-831F-198B-50DEEF4E931E}"/>
              </a:ext>
            </a:extLst>
          </p:cNvPr>
          <p:cNvSpPr txBox="1"/>
          <p:nvPr/>
        </p:nvSpPr>
        <p:spPr>
          <a:xfrm>
            <a:off x="6046" y="2937127"/>
            <a:ext cx="4898856"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Imagining that Godliness is a means of gain</a:t>
            </a:r>
          </a:p>
        </p:txBody>
      </p:sp>
      <p:sp>
        <p:nvSpPr>
          <p:cNvPr id="32" name="TextBox 31">
            <a:extLst>
              <a:ext uri="{FF2B5EF4-FFF2-40B4-BE49-F238E27FC236}">
                <a16:creationId xmlns:a16="http://schemas.microsoft.com/office/drawing/2014/main" id="{7D5E0A5E-245D-5F33-E938-2C9208E487DA}"/>
              </a:ext>
            </a:extLst>
          </p:cNvPr>
          <p:cNvSpPr txBox="1"/>
          <p:nvPr/>
        </p:nvSpPr>
        <p:spPr>
          <a:xfrm>
            <a:off x="4628552" y="2976606"/>
            <a:ext cx="450940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Product of a corrupt mind. Don’t know truth.</a:t>
            </a:r>
          </a:p>
        </p:txBody>
      </p:sp>
    </p:spTree>
    <p:extLst>
      <p:ext uri="{BB962C8B-B14F-4D97-AF65-F5344CB8AC3E}">
        <p14:creationId xmlns:p14="http://schemas.microsoft.com/office/powerpoint/2010/main" val="30414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148568</TotalTime>
  <Words>2248</Words>
  <Application>Microsoft Macintosh PowerPoint</Application>
  <PresentationFormat>On-screen Show (16:10)</PresentationFormat>
  <Paragraphs>143</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2407</cp:revision>
  <cp:lastPrinted>2022-06-30T08:38:09Z</cp:lastPrinted>
  <dcterms:created xsi:type="dcterms:W3CDTF">2016-11-04T06:28:01Z</dcterms:created>
  <dcterms:modified xsi:type="dcterms:W3CDTF">2022-06-30T08:42:31Z</dcterms:modified>
</cp:coreProperties>
</file>